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68" r:id="rId3"/>
    <p:sldId id="258" r:id="rId4"/>
    <p:sldId id="269" r:id="rId5"/>
    <p:sldId id="273" r:id="rId6"/>
    <p:sldId id="265" r:id="rId7"/>
    <p:sldId id="272" r:id="rId8"/>
    <p:sldId id="271" r:id="rId9"/>
    <p:sldId id="275" r:id="rId10"/>
    <p:sldId id="276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2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685AC9-CF76-4B7C-B048-098F9C823917}" type="doc">
      <dgm:prSet loTypeId="urn:microsoft.com/office/officeart/2005/8/layout/hChevron3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CA"/>
        </a:p>
      </dgm:t>
    </dgm:pt>
    <dgm:pt modelId="{D7A1B7BD-3138-4E21-9A4E-CEA91C5F9C37}">
      <dgm:prSet phldrT="[Texte]"/>
      <dgm:spPr/>
      <dgm:t>
        <a:bodyPr/>
        <a:lstStyle/>
        <a:p>
          <a:pPr>
            <a:buAutoNum type="arabicPeriod"/>
          </a:pPr>
          <a:r>
            <a:rPr lang="fr-CA" b="0" i="0" u="none" strike="noStrike" baseline="0" dirty="0"/>
            <a:t>2024</a:t>
          </a:r>
          <a:endParaRPr lang="fr-CA" b="0" dirty="0"/>
        </a:p>
      </dgm:t>
    </dgm:pt>
    <dgm:pt modelId="{C84BBABC-9185-416C-AD7E-BDE93169F75F}" type="parTrans" cxnId="{E905E055-29BA-4B1F-8201-E3C412D11896}">
      <dgm:prSet/>
      <dgm:spPr/>
      <dgm:t>
        <a:bodyPr/>
        <a:lstStyle/>
        <a:p>
          <a:endParaRPr lang="fr-CA"/>
        </a:p>
      </dgm:t>
    </dgm:pt>
    <dgm:pt modelId="{A5544E7E-1DAA-4260-A9DB-B3B4665C82FE}" type="sibTrans" cxnId="{E905E055-29BA-4B1F-8201-E3C412D11896}">
      <dgm:prSet/>
      <dgm:spPr/>
      <dgm:t>
        <a:bodyPr/>
        <a:lstStyle/>
        <a:p>
          <a:endParaRPr lang="fr-CA"/>
        </a:p>
      </dgm:t>
    </dgm:pt>
    <dgm:pt modelId="{17428B0D-EC45-4681-9650-DB1790365852}">
      <dgm:prSet phldrT="[Texte]"/>
      <dgm:spPr/>
      <dgm:t>
        <a:bodyPr/>
        <a:lstStyle/>
        <a:p>
          <a:pPr>
            <a:buAutoNum type="arabicPeriod"/>
          </a:pPr>
          <a:r>
            <a:rPr lang="fr-CA" b="0" i="0" u="none" strike="noStrike" baseline="0" dirty="0"/>
            <a:t>2026</a:t>
          </a:r>
          <a:endParaRPr lang="fr-CA" b="0" dirty="0"/>
        </a:p>
      </dgm:t>
    </dgm:pt>
    <dgm:pt modelId="{55A25C9B-1959-4704-A5EF-9333369FF76F}" type="parTrans" cxnId="{7C314FCE-0E52-45C9-8628-0E280645C606}">
      <dgm:prSet/>
      <dgm:spPr/>
      <dgm:t>
        <a:bodyPr/>
        <a:lstStyle/>
        <a:p>
          <a:endParaRPr lang="fr-CA"/>
        </a:p>
      </dgm:t>
    </dgm:pt>
    <dgm:pt modelId="{51B49CEA-8F0F-42B9-B0D7-4E3A405F16BB}" type="sibTrans" cxnId="{7C314FCE-0E52-45C9-8628-0E280645C606}">
      <dgm:prSet/>
      <dgm:spPr/>
      <dgm:t>
        <a:bodyPr/>
        <a:lstStyle/>
        <a:p>
          <a:endParaRPr lang="fr-CA"/>
        </a:p>
      </dgm:t>
    </dgm:pt>
    <dgm:pt modelId="{2EDBE9F1-C400-4CE6-A7BF-C01FB8317D33}">
      <dgm:prSet phldrT="[Texte]"/>
      <dgm:spPr/>
      <dgm:t>
        <a:bodyPr/>
        <a:lstStyle/>
        <a:p>
          <a:pPr>
            <a:buAutoNum type="arabicPeriod"/>
          </a:pPr>
          <a:r>
            <a:rPr lang="fr-CA" b="0" dirty="0"/>
            <a:t>2025</a:t>
          </a:r>
        </a:p>
      </dgm:t>
    </dgm:pt>
    <dgm:pt modelId="{E0265139-7619-436F-A62E-940D50B903CB}" type="parTrans" cxnId="{A341B7FC-B96B-4AFC-A6D3-7D39235649B5}">
      <dgm:prSet/>
      <dgm:spPr/>
      <dgm:t>
        <a:bodyPr/>
        <a:lstStyle/>
        <a:p>
          <a:endParaRPr lang="fr-CA"/>
        </a:p>
      </dgm:t>
    </dgm:pt>
    <dgm:pt modelId="{9578DCB9-9600-4A2D-B782-BFA8839E392F}" type="sibTrans" cxnId="{A341B7FC-B96B-4AFC-A6D3-7D39235649B5}">
      <dgm:prSet/>
      <dgm:spPr/>
      <dgm:t>
        <a:bodyPr/>
        <a:lstStyle/>
        <a:p>
          <a:endParaRPr lang="fr-CA"/>
        </a:p>
      </dgm:t>
    </dgm:pt>
    <dgm:pt modelId="{4BE14C28-5DB9-4140-A987-83F7DA3F7115}" type="pres">
      <dgm:prSet presAssocID="{27685AC9-CF76-4B7C-B048-098F9C823917}" presName="Name0" presStyleCnt="0">
        <dgm:presLayoutVars>
          <dgm:dir/>
          <dgm:resizeHandles val="exact"/>
        </dgm:presLayoutVars>
      </dgm:prSet>
      <dgm:spPr/>
    </dgm:pt>
    <dgm:pt modelId="{70062EDF-27E1-4568-930C-9B22278FAEF1}" type="pres">
      <dgm:prSet presAssocID="{D7A1B7BD-3138-4E21-9A4E-CEA91C5F9C37}" presName="parTxOnly" presStyleLbl="node1" presStyleIdx="0" presStyleCnt="3">
        <dgm:presLayoutVars>
          <dgm:bulletEnabled val="1"/>
        </dgm:presLayoutVars>
      </dgm:prSet>
      <dgm:spPr/>
    </dgm:pt>
    <dgm:pt modelId="{294A3AEF-A025-49CA-A63E-9CFAC4578224}" type="pres">
      <dgm:prSet presAssocID="{A5544E7E-1DAA-4260-A9DB-B3B4665C82FE}" presName="parSpace" presStyleCnt="0"/>
      <dgm:spPr/>
    </dgm:pt>
    <dgm:pt modelId="{3BB33713-2DC0-4076-BD8B-58C913111FB0}" type="pres">
      <dgm:prSet presAssocID="{2EDBE9F1-C400-4CE6-A7BF-C01FB8317D33}" presName="parTxOnly" presStyleLbl="node1" presStyleIdx="1" presStyleCnt="3">
        <dgm:presLayoutVars>
          <dgm:bulletEnabled val="1"/>
        </dgm:presLayoutVars>
      </dgm:prSet>
      <dgm:spPr/>
    </dgm:pt>
    <dgm:pt modelId="{5F936483-6D7B-46E1-9126-438637B20AB9}" type="pres">
      <dgm:prSet presAssocID="{9578DCB9-9600-4A2D-B782-BFA8839E392F}" presName="parSpace" presStyleCnt="0"/>
      <dgm:spPr/>
    </dgm:pt>
    <dgm:pt modelId="{FA6324F4-4FBB-4F32-AE05-859AB4C23E66}" type="pres">
      <dgm:prSet presAssocID="{17428B0D-EC45-4681-9650-DB1790365852}" presName="parTxOnly" presStyleLbl="node1" presStyleIdx="2" presStyleCnt="3">
        <dgm:presLayoutVars>
          <dgm:bulletEnabled val="1"/>
        </dgm:presLayoutVars>
      </dgm:prSet>
      <dgm:spPr/>
    </dgm:pt>
  </dgm:ptLst>
  <dgm:cxnLst>
    <dgm:cxn modelId="{1D87DD21-C628-4286-A81D-23F5EC7D16D2}" type="presOf" srcId="{17428B0D-EC45-4681-9650-DB1790365852}" destId="{FA6324F4-4FBB-4F32-AE05-859AB4C23E66}" srcOrd="0" destOrd="0" presId="urn:microsoft.com/office/officeart/2005/8/layout/hChevron3"/>
    <dgm:cxn modelId="{4D414B36-85E7-41F1-B58E-AEF6668D5866}" type="presOf" srcId="{27685AC9-CF76-4B7C-B048-098F9C823917}" destId="{4BE14C28-5DB9-4140-A987-83F7DA3F7115}" srcOrd="0" destOrd="0" presId="urn:microsoft.com/office/officeart/2005/8/layout/hChevron3"/>
    <dgm:cxn modelId="{B72EC563-6626-4B15-898C-9C0AF6A59B6D}" type="presOf" srcId="{D7A1B7BD-3138-4E21-9A4E-CEA91C5F9C37}" destId="{70062EDF-27E1-4568-930C-9B22278FAEF1}" srcOrd="0" destOrd="0" presId="urn:microsoft.com/office/officeart/2005/8/layout/hChevron3"/>
    <dgm:cxn modelId="{8CD6AD50-FB7B-47C7-98CC-DBC3D115D1D5}" type="presOf" srcId="{2EDBE9F1-C400-4CE6-A7BF-C01FB8317D33}" destId="{3BB33713-2DC0-4076-BD8B-58C913111FB0}" srcOrd="0" destOrd="0" presId="urn:microsoft.com/office/officeart/2005/8/layout/hChevron3"/>
    <dgm:cxn modelId="{E905E055-29BA-4B1F-8201-E3C412D11896}" srcId="{27685AC9-CF76-4B7C-B048-098F9C823917}" destId="{D7A1B7BD-3138-4E21-9A4E-CEA91C5F9C37}" srcOrd="0" destOrd="0" parTransId="{C84BBABC-9185-416C-AD7E-BDE93169F75F}" sibTransId="{A5544E7E-1DAA-4260-A9DB-B3B4665C82FE}"/>
    <dgm:cxn modelId="{7C314FCE-0E52-45C9-8628-0E280645C606}" srcId="{27685AC9-CF76-4B7C-B048-098F9C823917}" destId="{17428B0D-EC45-4681-9650-DB1790365852}" srcOrd="2" destOrd="0" parTransId="{55A25C9B-1959-4704-A5EF-9333369FF76F}" sibTransId="{51B49CEA-8F0F-42B9-B0D7-4E3A405F16BB}"/>
    <dgm:cxn modelId="{A341B7FC-B96B-4AFC-A6D3-7D39235649B5}" srcId="{27685AC9-CF76-4B7C-B048-098F9C823917}" destId="{2EDBE9F1-C400-4CE6-A7BF-C01FB8317D33}" srcOrd="1" destOrd="0" parTransId="{E0265139-7619-436F-A62E-940D50B903CB}" sibTransId="{9578DCB9-9600-4A2D-B782-BFA8839E392F}"/>
    <dgm:cxn modelId="{443E0EC4-9A89-4DE3-A136-23FB124348BD}" type="presParOf" srcId="{4BE14C28-5DB9-4140-A987-83F7DA3F7115}" destId="{70062EDF-27E1-4568-930C-9B22278FAEF1}" srcOrd="0" destOrd="0" presId="urn:microsoft.com/office/officeart/2005/8/layout/hChevron3"/>
    <dgm:cxn modelId="{78D8EBC1-6397-4137-8036-4DB068A37C5D}" type="presParOf" srcId="{4BE14C28-5DB9-4140-A987-83F7DA3F7115}" destId="{294A3AEF-A025-49CA-A63E-9CFAC4578224}" srcOrd="1" destOrd="0" presId="urn:microsoft.com/office/officeart/2005/8/layout/hChevron3"/>
    <dgm:cxn modelId="{A533DBC5-917D-4A64-992C-8B9FB40706C6}" type="presParOf" srcId="{4BE14C28-5DB9-4140-A987-83F7DA3F7115}" destId="{3BB33713-2DC0-4076-BD8B-58C913111FB0}" srcOrd="2" destOrd="0" presId="urn:microsoft.com/office/officeart/2005/8/layout/hChevron3"/>
    <dgm:cxn modelId="{7F18C9D3-14D7-4112-9972-CD8D2291C206}" type="presParOf" srcId="{4BE14C28-5DB9-4140-A987-83F7DA3F7115}" destId="{5F936483-6D7B-46E1-9126-438637B20AB9}" srcOrd="3" destOrd="0" presId="urn:microsoft.com/office/officeart/2005/8/layout/hChevron3"/>
    <dgm:cxn modelId="{8AD41E88-8E6E-43CE-AEE1-283621EC95FC}" type="presParOf" srcId="{4BE14C28-5DB9-4140-A987-83F7DA3F7115}" destId="{FA6324F4-4FBB-4F32-AE05-859AB4C23E66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062EDF-27E1-4568-930C-9B22278FAEF1}">
      <dsp:nvSpPr>
        <dsp:cNvPr id="0" name=""/>
        <dsp:cNvSpPr/>
      </dsp:nvSpPr>
      <dsp:spPr>
        <a:xfrm>
          <a:off x="4782" y="0"/>
          <a:ext cx="4182436" cy="499239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0" tIns="66675" rIns="33338" bIns="666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500" b="0" i="0" u="none" strike="noStrike" kern="1200" baseline="0" dirty="0"/>
            <a:t>2024</a:t>
          </a:r>
          <a:endParaRPr lang="fr-CA" sz="2500" b="0" kern="1200" dirty="0"/>
        </a:p>
      </dsp:txBody>
      <dsp:txXfrm>
        <a:off x="4782" y="0"/>
        <a:ext cx="4057626" cy="499239"/>
      </dsp:txXfrm>
    </dsp:sp>
    <dsp:sp modelId="{3BB33713-2DC0-4076-BD8B-58C913111FB0}">
      <dsp:nvSpPr>
        <dsp:cNvPr id="0" name=""/>
        <dsp:cNvSpPr/>
      </dsp:nvSpPr>
      <dsp:spPr>
        <a:xfrm>
          <a:off x="3350731" y="0"/>
          <a:ext cx="4182436" cy="49923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0013" tIns="66675" rIns="33338" bIns="666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500" b="0" kern="1200" dirty="0"/>
            <a:t>2025</a:t>
          </a:r>
        </a:p>
      </dsp:txBody>
      <dsp:txXfrm>
        <a:off x="3600351" y="0"/>
        <a:ext cx="3683197" cy="499239"/>
      </dsp:txXfrm>
    </dsp:sp>
    <dsp:sp modelId="{FA6324F4-4FBB-4F32-AE05-859AB4C23E66}">
      <dsp:nvSpPr>
        <dsp:cNvPr id="0" name=""/>
        <dsp:cNvSpPr/>
      </dsp:nvSpPr>
      <dsp:spPr>
        <a:xfrm>
          <a:off x="6696680" y="0"/>
          <a:ext cx="4182436" cy="49923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0013" tIns="66675" rIns="33338" bIns="666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500" b="0" i="0" u="none" strike="noStrike" kern="1200" baseline="0" dirty="0"/>
            <a:t>2026</a:t>
          </a:r>
          <a:endParaRPr lang="fr-CA" sz="2500" b="0" kern="1200" dirty="0"/>
        </a:p>
      </dsp:txBody>
      <dsp:txXfrm>
        <a:off x="6946300" y="0"/>
        <a:ext cx="3683197" cy="4992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F1A303-FA1B-4BC6-AD5F-E653CEE36EFB}" type="datetimeFigureOut">
              <a:rPr lang="fr-CA" smtClean="0"/>
              <a:t>2025-06-02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0B532-C281-4ADE-9761-5C420673F3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66959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CC6BE8-F240-E5A6-77CE-82E9C98C8C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0A7538D-89FE-FFE9-313A-62A6D869C0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7780744-6213-3030-B245-5C10DBC2D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F9635-8761-4953-9F86-B86DFFB11BA6}" type="datetime1">
              <a:rPr lang="fr-CA" smtClean="0"/>
              <a:t>2025-06-02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FB9AD7-1567-6BAC-6870-38F142FFD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A6E60C-2BEF-2A7A-B8C4-1142CE73C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A6EE-2708-4821-826C-C65F49A937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83490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347CEA-593E-5809-598C-E65B95819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30778D7-DB35-456C-C3F3-208FD5F3F2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2AB1BE1-B58F-E9BE-E73E-818143B8A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9D8B-FA55-4E34-9A61-41E82066C531}" type="datetime1">
              <a:rPr lang="fr-CA" smtClean="0"/>
              <a:t>2025-06-02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E1C3637-D888-B160-2888-B6BB75ACA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2D6581F-B63E-F743-8803-FBF184F3F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A6EE-2708-4821-826C-C65F49A937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28458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79455F4-52A3-2AEB-10A0-9FCC0412BB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C959020-77FE-270C-2543-3FB931ACB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AC22626-325C-995A-D8B2-74E3FA0AE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7A8C9-3949-4621-A718-5B90AEB64F3D}" type="datetime1">
              <a:rPr lang="fr-CA" smtClean="0"/>
              <a:t>2025-06-02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A6470C2-B467-24A6-F231-8FB31574B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B0F2A3-284E-5721-7839-80DCD3047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A6EE-2708-4821-826C-C65F49A937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5033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B99A56-51F3-CD93-8758-8CACAD18C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FC21EE3-0E8A-E642-2821-A2E06A2F1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580059-9309-BA3A-BEF2-82A1D8BA1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1F044-A08B-40AE-B5FB-494983204422}" type="datetime1">
              <a:rPr lang="fr-CA" smtClean="0"/>
              <a:t>2025-06-02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AFAC60A-616B-1E47-F5CB-68E4617CE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B02D617-FD62-6CF7-BE81-A156DC845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A6EE-2708-4821-826C-C65F49A937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34212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3DF4B8-3BC0-B7EE-A5C1-313502C41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E9A1C96-4E20-9632-101E-5A4F1D535E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FD3ED4A-BD43-10FD-671A-E1606C8CC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F6AC-ACBF-44F4-8C2E-962AFEF5E922}" type="datetime1">
              <a:rPr lang="fr-CA" smtClean="0"/>
              <a:t>2025-06-02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AC4DF3-95BB-E9DC-EAE6-73D595250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53A95E3-EA38-6686-779E-C164C86D9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A6EE-2708-4821-826C-C65F49A937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1303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B9A4C1-4D0C-E582-898B-E9F0F3225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D8B8D8B-FE86-1484-D047-B7E7EAB90A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C622608-549C-B28A-0ED7-0ACBB5D4D2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4B511F2-4C22-0302-3FE7-379A83B7B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BED8-616C-4418-BC5C-8C2755B9AFDE}" type="datetime1">
              <a:rPr lang="fr-CA" smtClean="0"/>
              <a:t>2025-06-02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5BBA557-5A78-9A67-ECE2-8D34BDFE1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CBA4B28-1650-7992-AF55-E29858A65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A6EE-2708-4821-826C-C65F49A937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27155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146DD3-0912-97D9-9994-9671B2DA3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A5BE252-9159-63D3-8A11-6742F1DD99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DBB75F3-EC39-10F5-5977-B47F8EDFDB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6984846-8FE6-36CE-7092-C27391BD05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3B08F83-4675-0C2D-BD22-E0868D1B99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E2356C3-E377-2180-421F-0005CFC07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59D6C-9673-4909-A581-99ED0F4D8F5D}" type="datetime1">
              <a:rPr lang="fr-CA" smtClean="0"/>
              <a:t>2025-06-02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AFF83A3-15B3-9190-F18F-E35BFBE96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0247BBA-AFCA-E428-FA48-E062E2FF1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A6EE-2708-4821-826C-C65F49A937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27618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92A70C-FA2C-16B6-43A8-C8E62E7BD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66B8A4A-8FF4-5439-C38C-90A78E04F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532F3-D81A-40CD-8808-FB015A464607}" type="datetime1">
              <a:rPr lang="fr-CA" smtClean="0"/>
              <a:t>2025-06-02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063C42C-25ED-58FB-AC6C-69BD4E4A4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800E227-2AFE-CE86-8747-57054BC26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A6EE-2708-4821-826C-C65F49A937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20178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4A8DB51-63BC-8F8B-4F99-3A9D7AAD9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5993-A49B-4503-9612-DD80EDE57AF1}" type="datetime1">
              <a:rPr lang="fr-CA" smtClean="0"/>
              <a:t>2025-06-02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BDDB45E-4ACD-DC99-6444-D8E6D7939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0FEBA79-9C20-ABD7-7E03-D9730D7A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A6EE-2708-4821-826C-C65F49A937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57934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5F30E8-1DB9-4B46-D625-930B4EB9B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1459AE-DDA6-63FD-FC88-F9B2E8079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6B07FE9-1E7F-2004-182C-42A0944B09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42C7B8E-2423-1B7A-FF09-ED3D1071E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1440-964E-46D5-9BE3-92A6BCA9F18E}" type="datetime1">
              <a:rPr lang="fr-CA" smtClean="0"/>
              <a:t>2025-06-02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9B66565-37C0-52AD-D402-0552666ED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DE27797-C8B3-1802-6D49-59E5BBA07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A6EE-2708-4821-826C-C65F49A937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40829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60B37D-F1BD-DBDE-96B0-656649EFD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9CF80C0-DEE3-AEEC-8F7D-79FE2CA8C9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C9D319F-249D-8BE7-C6C4-A52FC4314E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89F28B7-010B-ED85-DD8A-BA5DA2BA3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0E04-99D5-4DE7-8C67-3C66D87B0F8C}" type="datetime1">
              <a:rPr lang="fr-CA" smtClean="0"/>
              <a:t>2025-06-02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FC2E70D-B680-F011-57B7-F4ADD254F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DC4E00C-0AAC-6AE3-2E1D-0548B41CC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A6EE-2708-4821-826C-C65F49A937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4297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6F55337-1344-CBC8-9C0A-1B458F816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C762710-6DF3-989D-2B31-34467214F8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277141-CAC7-0C21-E7B1-F1DCCCEC1A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41ECD-1CD8-437E-B9FA-C1FFD991741F}" type="datetime1">
              <a:rPr lang="fr-CA" smtClean="0"/>
              <a:t>2025-06-02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EC73522-9941-DD55-6871-808E538783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7B255C-CD86-3DDD-CEF0-9BBF113D61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1A6EE-2708-4821-826C-C65F49A937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20979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12" Type="http://schemas.openxmlformats.org/officeDocument/2006/relationships/image" Target="../media/image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image" Target="../media/image6.svg"/><Relationship Id="rId5" Type="http://schemas.openxmlformats.org/officeDocument/2006/relationships/diagramColors" Target="../diagrams/colors1.xml"/><Relationship Id="rId10" Type="http://schemas.openxmlformats.org/officeDocument/2006/relationships/image" Target="../media/image5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sv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4F30BE5-B267-1048-67D2-5BA2286F0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160760" y="725996"/>
            <a:ext cx="8253580" cy="3167510"/>
          </a:xfrm>
        </p:spPr>
        <p:txBody>
          <a:bodyPr anchor="b">
            <a:normAutofit fontScale="90000"/>
          </a:bodyPr>
          <a:lstStyle/>
          <a:p>
            <a:br>
              <a:rPr lang="fr-CA" sz="5000" dirty="0"/>
            </a:br>
            <a:r>
              <a:rPr lang="fr-CA" sz="5000" b="1" dirty="0"/>
              <a:t>Transformation de </a:t>
            </a:r>
            <a:br>
              <a:rPr lang="fr-CA" sz="5000" b="1" dirty="0"/>
            </a:br>
            <a:r>
              <a:rPr lang="fr-CA" sz="5000" b="1" dirty="0"/>
              <a:t>l’Église St-Michel</a:t>
            </a:r>
            <a:br>
              <a:rPr lang="fr-CA" sz="5000" b="1" dirty="0"/>
            </a:br>
            <a:r>
              <a:rPr lang="fr-CA" sz="5000" b="1" i="1" dirty="0"/>
              <a:t>Définition </a:t>
            </a:r>
            <a:br>
              <a:rPr lang="fr-CA" sz="5000" b="1" i="1" dirty="0"/>
            </a:br>
            <a:r>
              <a:rPr lang="fr-CA" sz="5000" b="1" i="1" dirty="0"/>
              <a:t>des usages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3477531-9BAC-3ED5-5C1B-B0FDA0CFA9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738242" y="4582814"/>
            <a:ext cx="5925987" cy="417811"/>
          </a:xfrm>
        </p:spPr>
        <p:txBody>
          <a:bodyPr anchor="t">
            <a:noAutofit/>
          </a:bodyPr>
          <a:lstStyle/>
          <a:p>
            <a:pPr algn="r"/>
            <a:r>
              <a:rPr lang="fr-CA" dirty="0"/>
              <a:t>Consultation publique</a:t>
            </a:r>
          </a:p>
          <a:p>
            <a:pPr algn="r"/>
            <a:r>
              <a:rPr lang="fr-CA" dirty="0"/>
              <a:t>16 mars 2025</a:t>
            </a:r>
          </a:p>
        </p:txBody>
      </p:sp>
      <p:pic>
        <p:nvPicPr>
          <p:cNvPr id="4" name="image1.png">
            <a:extLst>
              <a:ext uri="{FF2B5EF4-FFF2-40B4-BE49-F238E27FC236}">
                <a16:creationId xmlns:a16="http://schemas.microsoft.com/office/drawing/2014/main" id="{F6FD3F3A-2F72-FA86-CCD9-E2657A9F0F4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23690" y="542758"/>
            <a:ext cx="1478556" cy="1668463"/>
          </a:xfrm>
          <a:prstGeom prst="rect">
            <a:avLst/>
          </a:prstGeom>
        </p:spPr>
      </p:pic>
      <p:pic>
        <p:nvPicPr>
          <p:cNvPr id="6" name="Image 5" descr="Une image contenant plein air, nuage, bâtiment, arbre&#10;&#10;Description générée automatiquement">
            <a:extLst>
              <a:ext uri="{FF2B5EF4-FFF2-40B4-BE49-F238E27FC236}">
                <a16:creationId xmlns:a16="http://schemas.microsoft.com/office/drawing/2014/main" id="{65D17CD4-AD1F-1A8B-9CFF-82695EBE332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9" t="742" b="24531"/>
          <a:stretch/>
        </p:blipFill>
        <p:spPr bwMode="auto">
          <a:xfrm>
            <a:off x="4880156" y="2664086"/>
            <a:ext cx="7308446" cy="427412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3D6A084E-C8AB-EA60-A68A-5BB32A0222B1}"/>
              </a:ext>
            </a:extLst>
          </p:cNvPr>
          <p:cNvSpPr txBox="1">
            <a:spLocks/>
          </p:cNvSpPr>
          <p:nvPr/>
        </p:nvSpPr>
        <p:spPr>
          <a:xfrm>
            <a:off x="5576259" y="2228748"/>
            <a:ext cx="5925987" cy="41781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CA" sz="2000" dirty="0"/>
              <a:t>Église St-Michel à Wentworth-Nord</a:t>
            </a:r>
          </a:p>
        </p:txBody>
      </p:sp>
    </p:spTree>
    <p:extLst>
      <p:ext uri="{BB962C8B-B14F-4D97-AF65-F5344CB8AC3E}">
        <p14:creationId xmlns:p14="http://schemas.microsoft.com/office/powerpoint/2010/main" val="1406198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BCF60D-A92B-5FD9-A33E-9713DAC9EB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1488CC-2AD2-4B7A-CEE4-23CA59EFF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4000" b="1" dirty="0">
                <a:solidFill>
                  <a:schemeClr val="accent1">
                    <a:lumMod val="50000"/>
                  </a:schemeClr>
                </a:solidFill>
              </a:rPr>
              <a:t>Merci de votre participation!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51996F7-39FF-7E5E-30CE-0DFF8EDC7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A6EE-2708-4821-826C-C65F49A937C7}" type="slidenum">
              <a:rPr lang="fr-CA" smtClean="0"/>
              <a:t>10</a:t>
            </a:fld>
            <a:endParaRPr lang="fr-CA"/>
          </a:p>
        </p:txBody>
      </p:sp>
      <p:pic>
        <p:nvPicPr>
          <p:cNvPr id="5" name="Image 4" descr="Une image contenant plein air, nuage, bâtiment, arbre&#10;&#10;Description générée automatiquement">
            <a:extLst>
              <a:ext uri="{FF2B5EF4-FFF2-40B4-BE49-F238E27FC236}">
                <a16:creationId xmlns:a16="http://schemas.microsoft.com/office/drawing/2014/main" id="{5A97CBEF-BAD0-194B-6A03-CDA2E6C5E2E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9" t="742" b="24531"/>
          <a:stretch/>
        </p:blipFill>
        <p:spPr bwMode="auto">
          <a:xfrm>
            <a:off x="851452" y="1690687"/>
            <a:ext cx="8213035" cy="480314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37320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B96AA0-B78D-62E7-6197-5ABD22261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fr-CA" sz="4000" b="1" dirty="0">
                <a:solidFill>
                  <a:schemeClr val="accent1">
                    <a:lumMod val="50000"/>
                  </a:schemeClr>
                </a:solidFill>
              </a:rPr>
              <a:t>Ordre du jour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CE82612-56ED-D4A2-672E-B5AAE5A8E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A6EE-2708-4821-826C-C65F49A937C7}" type="slidenum">
              <a:rPr lang="fr-CA" smtClean="0"/>
              <a:t>2</a:t>
            </a:fld>
            <a:endParaRPr lang="fr-CA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B2A6DFF9-9A86-7C91-E50F-59934488FDB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101800"/>
            <a:ext cx="8395252" cy="4165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fontAlgn="base">
              <a:spcAft>
                <a:spcPct val="0"/>
              </a:spcAft>
              <a:buClrTx/>
              <a:buSzTx/>
              <a:buNone/>
              <a:tabLst/>
            </a:pPr>
            <a:r>
              <a:rPr lang="fr-FR" altLang="fr-FR" sz="2500" b="1" dirty="0"/>
              <a:t>Présentation					45 minutes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fr-FR" altLang="fr-FR" sz="2400" dirty="0"/>
              <a:t>Mot de bienvenue 				  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fr-FR" altLang="fr-FR" sz="2400" dirty="0"/>
              <a:t>Présentation du Comité aviseur		   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fr-FR" altLang="fr-FR" sz="2400" dirty="0"/>
              <a:t>Présentation de l’Église St-Michel		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fr-FR" altLang="fr-FR" sz="2400" dirty="0"/>
              <a:t>Démarches récentes et apprentissages			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fr-FR" altLang="fr-FR" sz="2400" dirty="0"/>
              <a:t>Recommandations du comité (usages)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fr-FR" altLang="fr-FR" sz="2400" dirty="0"/>
              <a:t>Prochaines étapes	</a:t>
            </a:r>
            <a:r>
              <a:rPr lang="fr-FR" altLang="fr-FR" sz="2500" dirty="0"/>
              <a:t>			  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endParaRPr lang="fr-FR" altLang="fr-FR" sz="2500" dirty="0"/>
          </a:p>
          <a:p>
            <a:pPr marL="0" marR="0" lvl="0" indent="0" fontAlgn="base">
              <a:spcAft>
                <a:spcPct val="0"/>
              </a:spcAft>
              <a:buClrTx/>
              <a:buSzTx/>
              <a:buNone/>
              <a:tabLst/>
            </a:pPr>
            <a:r>
              <a:rPr lang="fr-FR" altLang="fr-FR" sz="2500" b="1" dirty="0"/>
              <a:t>Période d’échange				60 minutes</a:t>
            </a:r>
          </a:p>
        </p:txBody>
      </p:sp>
    </p:spTree>
    <p:extLst>
      <p:ext uri="{BB962C8B-B14F-4D97-AF65-F5344CB8AC3E}">
        <p14:creationId xmlns:p14="http://schemas.microsoft.com/office/powerpoint/2010/main" val="170872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E68630-E592-9DBA-A92D-96D5EDCF2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>
                <a:solidFill>
                  <a:schemeClr val="accent1">
                    <a:lumMod val="50000"/>
                  </a:schemeClr>
                </a:solidFill>
              </a:rPr>
              <a:t>Comité aviseur de l’Église St-Michel </a:t>
            </a:r>
            <a:r>
              <a:rPr lang="fr-CA" sz="1200" b="1" dirty="0">
                <a:solidFill>
                  <a:schemeClr val="accent1">
                    <a:lumMod val="50000"/>
                  </a:schemeClr>
                </a:solidFill>
              </a:rPr>
              <a:t>(dernière résolution : janvier 2025)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E26B6E-D97E-D8C5-C0D2-F3C014029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22150"/>
            <a:ext cx="10691191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CA" sz="2200" b="1" dirty="0"/>
              <a:t>Mandat du comité </a:t>
            </a:r>
          </a:p>
          <a:p>
            <a:pPr marL="457200" lvl="1" indent="0">
              <a:buNone/>
            </a:pPr>
            <a:r>
              <a:rPr lang="fr-CA" sz="2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1) Effectuer une étude des besoins de la communauté </a:t>
            </a:r>
            <a:endParaRPr lang="fr-CA" sz="2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fr-CA" sz="2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2) En cours de projet, collaborer en tant que comité aviseur pour les décisions liées à l'usage du bâtiment et effectuer des recommandations au Conseil municipal </a:t>
            </a:r>
            <a:endParaRPr lang="fr-CA" sz="2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fr-CA" sz="1000" dirty="0"/>
          </a:p>
          <a:p>
            <a:pPr marL="0" indent="0">
              <a:buNone/>
            </a:pPr>
            <a:r>
              <a:rPr lang="fr-CA" sz="2200" b="1" dirty="0"/>
              <a:t>Membres du comité 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fr-CA" sz="2200" dirty="0"/>
              <a:t>Miriam Rioux, citoyenne, membre du groupe La Sagesse et impliquée dans la communauté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fr-CA" sz="2200" dirty="0"/>
              <a:t>Marie Béland, citoyenne, membre du cercle des Fermières et impliquée au sein de l’Église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fr-CA" sz="2200" dirty="0"/>
              <a:t>Paul Hamel, citoyen et homme d’affaires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fr-CA" sz="2200" dirty="0"/>
              <a:t>Karine Dostie-Lachance, conseillère municipale district 1 et présidente du Comité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fr-CA" sz="2200" dirty="0"/>
              <a:t>Catherine Léger, conseillère municipale district 2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fr-CA" sz="2200" dirty="0"/>
              <a:t>Éric Johnston, conseiller municipal district 6 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fr-CA" sz="2200" dirty="0"/>
              <a:t>Ron Kelley, directeur-général et greffier trésorier, municipalité Wentworth-Nord</a:t>
            </a:r>
          </a:p>
          <a:p>
            <a:pPr lvl="1"/>
            <a:endParaRPr lang="fr-CA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F69B2C3-B9B9-6B19-A98D-ACD34E8CCECE}"/>
              </a:ext>
            </a:extLst>
          </p:cNvPr>
          <p:cNvSpPr txBox="1"/>
          <p:nvPr/>
        </p:nvSpPr>
        <p:spPr>
          <a:xfrm>
            <a:off x="1054169" y="6396335"/>
            <a:ext cx="1008366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A" sz="1200" i="1" dirty="0"/>
              <a:t>*Un comité aviseur est un comité non décisionnel dont le mandat consiste à formuler des avis ou à faire des recommandations sur des questions mises à l’étude. 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0746B1-9532-8B54-E62A-82360EAA8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A6EE-2708-4821-826C-C65F49A937C7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67664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59367D-7C1A-5F72-DFD7-B8E8E66A9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4000" b="1" dirty="0">
                <a:solidFill>
                  <a:schemeClr val="accent1">
                    <a:lumMod val="50000"/>
                  </a:schemeClr>
                </a:solidFill>
              </a:rPr>
              <a:t>Présentation de l’Église St-Michel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ADBE11-EE46-906E-D9BB-CA8F10078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L’Église St-Michel a été construite vers 1956 par les familles d’ici.</a:t>
            </a:r>
          </a:p>
          <a:p>
            <a:r>
              <a:rPr lang="fr-C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 bâtiment est aujourd’hui l’unique lieu de rassemblement pour les citoyens à St-Michel.</a:t>
            </a:r>
          </a:p>
          <a:p>
            <a:r>
              <a:rPr lang="fr-C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Plusieurs organismes communautaires réunissant des membres provenant d’autres villages utilisent le bâtiment régulièrement (ex : bingo chaque semaine, souper mensuel de La Sagesse, rencontres du Cercle des fermières, lieu de rencontre des Associations de lac, tout récemment ciné-club jeunesse).  </a:t>
            </a:r>
          </a:p>
          <a:p>
            <a:r>
              <a:rPr lang="fr-C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Depuis </a:t>
            </a:r>
            <a:r>
              <a:rPr lang="fr-CA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l’acquisition du bâtiment par la municipalité, plusieurs lacunes ont été identifiées notamment en matière de sécurité, d’accessibilité, d’étanchéité, de structure, d’efficacité énergétique, etc.  </a:t>
            </a:r>
          </a:p>
          <a:p>
            <a:r>
              <a:rPr lang="fr-CA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En bref : le bâtiment est nécessaire, rassembleur,  mais il a besoin d’être modernisé. </a:t>
            </a:r>
          </a:p>
          <a:p>
            <a:endParaRPr lang="fr-CA" sz="24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9F00A03-9137-2A35-0E54-A51B14BE1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A6EE-2708-4821-826C-C65F49A937C7}" type="slidenum">
              <a:rPr lang="fr-CA" smtClean="0"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4671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7642E4-6391-CF4F-102B-F71B1B5ADE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08001B-B540-15EC-A01A-9FF2FA238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4000" b="1" dirty="0">
                <a:solidFill>
                  <a:schemeClr val="accent1">
                    <a:lumMod val="50000"/>
                  </a:schemeClr>
                </a:solidFill>
              </a:rPr>
              <a:t>Démarches récentes et apprentissages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3ED7765-3424-6B31-A90C-BC665B3654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7512"/>
            <a:ext cx="10515600" cy="4351338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fr-CA" sz="2000" b="1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Contexte et historique</a:t>
            </a:r>
            <a:endParaRPr lang="fr-CA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fr-CA" sz="2000" dirty="0">
                <a:solidFill>
                  <a:srgbClr val="000000"/>
                </a:solidFill>
                <a:cs typeface="Calibri" panose="020F0502020204030204" pitchFamily="34" charset="0"/>
              </a:rPr>
              <a:t>Le projet de transformation de l’Église St-Michel est un projet porteur et essentiel pour notre communauté. La réflexion de transformer l’Église s’est amorcée il y a plusieurs années, certains diront même des décennies.  Une consultation publique a été réalisée en 2016. </a:t>
            </a:r>
          </a:p>
          <a:p>
            <a:pPr marL="0" indent="0">
              <a:lnSpc>
                <a:spcPct val="107000"/>
              </a:lnSpc>
              <a:buNone/>
            </a:pPr>
            <a:endParaRPr lang="fr-CA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fr-CA" sz="2000" b="1" kern="0" dirty="0">
                <a:solidFill>
                  <a:srgbClr val="000000"/>
                </a:solidFill>
                <a:cs typeface="Calibri" panose="020F0502020204030204" pitchFamily="34" charset="0"/>
              </a:rPr>
              <a:t>Depuis 2022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fr-CA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2022 et 2023 : des rapports poussés du bâtiment ont été réalisés par des professionnels pour démontrer l’état actuel du bâtiment.  Le comité s’est penché sur les usages prioritaires. 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fr-CA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2023 : la population a été avisée des usages recommandés par le comité 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fr-CA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2024 </a:t>
            </a:r>
            <a:r>
              <a:rPr lang="fr-CA" sz="20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  <a:r>
              <a:rPr lang="fr-CA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un mandat a été donné à </a:t>
            </a:r>
            <a:r>
              <a:rPr lang="fr-CA" sz="20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une firme d’architectes </a:t>
            </a:r>
            <a:r>
              <a:rPr lang="fr-CA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pour réaliser des scénarios de transformation à haut niveau afin d’estimer les coûts et les limites du projet, soit : rénover entièrement, rénover partiellement ou démolir et reconstruire. </a:t>
            </a:r>
            <a:endParaRPr lang="fr-CA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fr-CA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2025</a:t>
            </a:r>
            <a:r>
              <a:rPr lang="fr-CA" sz="20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:</a:t>
            </a:r>
            <a:r>
              <a:rPr lang="fr-CA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le Comité de l’Église St-Michel s’est réuni pour recevoir une présentation des architectes. Les élus ont reçu la même présentation.  Par la suite, les usages ont été peaufinés. </a:t>
            </a:r>
            <a:endParaRPr lang="fr-CA" sz="20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AB4F0FC-DB3B-28AD-1514-A8661BD8E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A6EE-2708-4821-826C-C65F49A937C7}" type="slidenum">
              <a:rPr lang="fr-CA" smtClean="0"/>
              <a:t>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88017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E68630-E592-9DBA-A92D-96D5EDCF2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4000" b="1" dirty="0">
                <a:solidFill>
                  <a:schemeClr val="accent1">
                    <a:lumMod val="50000"/>
                  </a:schemeClr>
                </a:solidFill>
              </a:rPr>
              <a:t>Recommandations du Comité aviseur - manière d’effectuer la transformation</a:t>
            </a:r>
            <a:endParaRPr lang="fr-CA" sz="33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E26B6E-D97E-D8C5-C0D2-F3C014029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5012"/>
            <a:ext cx="10515600" cy="4351338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400" b="1" i="0" u="none" strike="noStrike" baseline="0" dirty="0">
                <a:solidFill>
                  <a:srgbClr val="000000"/>
                </a:solidFill>
              </a:rPr>
              <a:t>En considérant les besoins exprimés lors de la consultation publique du 10 septembre 2016 et les discussions récentes du comité aviseur, voici les </a:t>
            </a:r>
            <a:r>
              <a:rPr lang="fr-CA" sz="2400" b="1" i="0" u="sng" strike="noStrike" baseline="0" dirty="0">
                <a:solidFill>
                  <a:srgbClr val="000000"/>
                </a:solidFill>
              </a:rPr>
              <a:t>autres éléments importants</a:t>
            </a:r>
            <a:r>
              <a:rPr lang="fr-CA" sz="2400" b="1" i="0" strike="noStrike" baseline="0" dirty="0">
                <a:solidFill>
                  <a:srgbClr val="000000"/>
                </a:solidFill>
              </a:rPr>
              <a:t> dans la manière de transformer</a:t>
            </a:r>
            <a:r>
              <a:rPr lang="fr-CA" sz="2400" b="1" i="0" u="none" strike="noStrike" baseline="0" dirty="0">
                <a:solidFill>
                  <a:srgbClr val="000000"/>
                </a:solidFill>
              </a:rPr>
              <a:t> l’Église St-Michel.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fr-CA" sz="2400" b="1" dirty="0">
              <a:effectLst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r-CA" sz="2400" b="1" i="0" u="none" strike="noStrike" baseline="0" dirty="0">
                <a:solidFill>
                  <a:srgbClr val="000000"/>
                </a:solidFill>
              </a:rPr>
              <a:t>Le bâtiment doit : 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fr-CA" sz="2400" i="0" u="none" strike="noStrike" baseline="0" dirty="0">
                <a:solidFill>
                  <a:srgbClr val="000000"/>
                </a:solidFill>
              </a:rPr>
              <a:t>Être rénové aux normes actuelles (dont l’accessibilité) 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fr-CA" sz="2400" i="0" u="none" strike="noStrike" baseline="0" dirty="0">
                <a:solidFill>
                  <a:srgbClr val="000000"/>
                </a:solidFill>
              </a:rPr>
              <a:t>Pouvoir servir de centre en cas d’urgence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fr-CA" sz="2400" dirty="0">
                <a:solidFill>
                  <a:srgbClr val="000000"/>
                </a:solidFill>
              </a:rPr>
              <a:t>Avoir la capacité de se transformer dans le temps, selon besoins futurs de la population (certains espaces multifonction)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fr-CA" sz="2400" i="0" u="none" strike="noStrike" baseline="0" dirty="0">
                <a:solidFill>
                  <a:srgbClr val="000000"/>
                </a:solidFill>
              </a:rPr>
              <a:t>Et une </a:t>
            </a:r>
            <a:r>
              <a:rPr lang="fr-CA" sz="2400" dirty="0">
                <a:solidFill>
                  <a:srgbClr val="000000"/>
                </a:solidFill>
              </a:rPr>
              <a:t>attention particulière doit être portée à la conservation et au respect du passé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fr-CA" sz="2400" b="1" dirty="0">
              <a:effectLst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FBDFBC8-85CA-B210-84EE-D7DD6F32D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A6EE-2708-4821-826C-C65F49A937C7}" type="slidenum">
              <a:rPr lang="fr-CA" smtClean="0"/>
              <a:t>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8112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9B69EB-8807-F956-E824-6937EA9BF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C5FD4E-0F9A-5ECC-B725-132D9B6E0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4000" b="1" dirty="0">
                <a:solidFill>
                  <a:schemeClr val="accent1">
                    <a:lumMod val="50000"/>
                  </a:schemeClr>
                </a:solidFill>
              </a:rPr>
              <a:t>Recommandations du Comité aviseur - usages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13BC3F4-27B8-5B4F-7B9F-D8AC07918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30787"/>
          </a:xfrm>
        </p:spPr>
        <p:txBody>
          <a:bodyPr>
            <a:noAutofit/>
          </a:bodyPr>
          <a:lstStyle/>
          <a:p>
            <a:r>
              <a:rPr lang="fr-CA" sz="2000" b="1" dirty="0"/>
              <a:t>Usage : Communautaire</a:t>
            </a:r>
          </a:p>
          <a:p>
            <a:endParaRPr lang="fr-CA" sz="2000" dirty="0"/>
          </a:p>
          <a:p>
            <a:r>
              <a:rPr lang="fr-CA" sz="2000" b="1" dirty="0"/>
              <a:t>Précisions</a:t>
            </a:r>
          </a:p>
          <a:p>
            <a:pPr lvl="1" fontAlgn="base">
              <a:spcBef>
                <a:spcPts val="0"/>
              </a:spcBef>
            </a:pPr>
            <a:r>
              <a:rPr lang="fr-CA" sz="2000" dirty="0">
                <a:effectLst/>
              </a:rPr>
              <a:t>Accueillir diverses activités communautaires, telles que : soupers, soirées dansantes, bingo, rencontres des Associations de lac, théâtre, spectacles, etc. </a:t>
            </a:r>
          </a:p>
          <a:p>
            <a:pPr lvl="1" fontAlgn="base">
              <a:spcBef>
                <a:spcPts val="0"/>
              </a:spcBef>
            </a:pPr>
            <a:r>
              <a:rPr lang="fr-CA" sz="2000" dirty="0">
                <a:effectLst/>
              </a:rPr>
              <a:t>Cuisine complète, située au même niveau que la salle communautaire. </a:t>
            </a:r>
          </a:p>
          <a:p>
            <a:pPr lvl="1" fontAlgn="base">
              <a:spcBef>
                <a:spcPts val="0"/>
              </a:spcBef>
            </a:pPr>
            <a:r>
              <a:rPr lang="fr-CA" sz="2000" dirty="0">
                <a:effectLst/>
              </a:rPr>
              <a:t>Salle multifonctionnelle pour les activités culturelles et communautaires, pouvant être utilisées par la municipalité ou réservées par la population pour des événements privés </a:t>
            </a:r>
          </a:p>
          <a:p>
            <a:pPr lvl="1" fontAlgn="base">
              <a:spcBef>
                <a:spcPts val="0"/>
              </a:spcBef>
            </a:pPr>
            <a:r>
              <a:rPr lang="fr-CA" sz="2000" dirty="0">
                <a:effectLst/>
              </a:rPr>
              <a:t>Espaces de rangement verrouillés pour les groupes communautaire</a:t>
            </a:r>
          </a:p>
          <a:p>
            <a:pPr lvl="1" fontAlgn="base">
              <a:spcBef>
                <a:spcPts val="0"/>
              </a:spcBef>
            </a:pPr>
            <a:r>
              <a:rPr lang="fr-CA" sz="2000" dirty="0">
                <a:effectLst/>
              </a:rPr>
              <a:t>Local verrouillé, éclairé d’environ 150 pc, mis à la disposition des groupes communautaire (ex : Fermières, La Sagesse, TCACWN…)</a:t>
            </a:r>
            <a:endParaRPr lang="fr-CA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CA" sz="2000" dirty="0"/>
          </a:p>
          <a:p>
            <a:r>
              <a:rPr lang="fr-CA" sz="2000" b="1" dirty="0"/>
              <a:t>Capacité minimale d’accueil</a:t>
            </a:r>
          </a:p>
          <a:p>
            <a:pPr lvl="1">
              <a:spcBef>
                <a:spcPts val="0"/>
              </a:spcBef>
            </a:pPr>
            <a:r>
              <a:rPr lang="fr-CA" sz="2000" dirty="0"/>
              <a:t>S</a:t>
            </a:r>
            <a:r>
              <a:rPr lang="fr-CA" sz="2000" dirty="0">
                <a:effectLst/>
              </a:rPr>
              <a:t>ouper formel : 100 assis </a:t>
            </a:r>
          </a:p>
          <a:p>
            <a:pPr lvl="1">
              <a:spcBef>
                <a:spcPts val="0"/>
              </a:spcBef>
            </a:pPr>
            <a:r>
              <a:rPr lang="fr-CA" sz="2000" dirty="0"/>
              <a:t>A</a:t>
            </a:r>
            <a:r>
              <a:rPr lang="fr-CA" sz="2000" dirty="0">
                <a:effectLst/>
              </a:rPr>
              <a:t>ssis : 150 (ex assemblée, conférence)</a:t>
            </a:r>
          </a:p>
          <a:p>
            <a:pPr lvl="1">
              <a:spcBef>
                <a:spcPts val="0"/>
              </a:spcBef>
            </a:pPr>
            <a:r>
              <a:rPr lang="fr-CA" sz="2000" dirty="0"/>
              <a:t>D</a:t>
            </a:r>
            <a:r>
              <a:rPr lang="fr-CA" sz="2000" dirty="0">
                <a:effectLst/>
              </a:rPr>
              <a:t>ebout (ex Marché Noël) : 200 </a:t>
            </a:r>
            <a:endParaRPr lang="fr-CA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CA" sz="20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121FF1C-7AE2-BB25-2845-7E4A18BBB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A6EE-2708-4821-826C-C65F49A937C7}" type="slidenum">
              <a:rPr lang="fr-CA" smtClean="0"/>
              <a:t>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22402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47DF4E-6E88-8584-2A75-AEB5B9C5F0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Connecteur droit 37">
            <a:extLst>
              <a:ext uri="{FF2B5EF4-FFF2-40B4-BE49-F238E27FC236}">
                <a16:creationId xmlns:a16="http://schemas.microsoft.com/office/drawing/2014/main" id="{25EB9558-4A75-5B4F-2BAA-613B4DB2B719}"/>
              </a:ext>
            </a:extLst>
          </p:cNvPr>
          <p:cNvCxnSpPr>
            <a:cxnSpLocks/>
          </p:cNvCxnSpPr>
          <p:nvPr/>
        </p:nvCxnSpPr>
        <p:spPr>
          <a:xfrm>
            <a:off x="8109653" y="3286767"/>
            <a:ext cx="0" cy="1203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>
            <a:extLst>
              <a:ext uri="{FF2B5EF4-FFF2-40B4-BE49-F238E27FC236}">
                <a16:creationId xmlns:a16="http://schemas.microsoft.com/office/drawing/2014/main" id="{65B54842-0A92-177A-04E7-43BC9B768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4000" b="1" dirty="0">
                <a:solidFill>
                  <a:schemeClr val="accent1">
                    <a:lumMod val="50000"/>
                  </a:schemeClr>
                </a:solidFill>
              </a:rPr>
              <a:t>Étapes</a:t>
            </a:r>
            <a:br>
              <a:rPr lang="fr-CA" dirty="0"/>
            </a:br>
            <a:endParaRPr lang="fr-CA" sz="33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924814A-F4A8-4509-6260-DC0E74AEB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A6EE-2708-4821-826C-C65F49A937C7}" type="slidenum">
              <a:rPr lang="fr-CA" smtClean="0"/>
              <a:t>8</a:t>
            </a:fld>
            <a:endParaRPr lang="fr-CA"/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EA14DF43-72D3-BE63-ACB1-D7AD5F2D14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7356106"/>
              </p:ext>
            </p:extLst>
          </p:nvPr>
        </p:nvGraphicFramePr>
        <p:xfrm>
          <a:off x="870349" y="2820519"/>
          <a:ext cx="10883900" cy="4992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ZoneTexte 9">
            <a:extLst>
              <a:ext uri="{FF2B5EF4-FFF2-40B4-BE49-F238E27FC236}">
                <a16:creationId xmlns:a16="http://schemas.microsoft.com/office/drawing/2014/main" id="{5315472B-B6A5-E25C-1265-607151248E09}"/>
              </a:ext>
            </a:extLst>
          </p:cNvPr>
          <p:cNvSpPr txBox="1"/>
          <p:nvPr/>
        </p:nvSpPr>
        <p:spPr>
          <a:xfrm>
            <a:off x="4470401" y="3602759"/>
            <a:ext cx="1841898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fr-CA" dirty="0"/>
              <a:t>Consultation publique : usages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45F786D-0666-AD7D-B70A-F3E61944B53B}"/>
              </a:ext>
            </a:extLst>
          </p:cNvPr>
          <p:cNvSpPr txBox="1"/>
          <p:nvPr/>
        </p:nvSpPr>
        <p:spPr>
          <a:xfrm>
            <a:off x="6220421" y="6087719"/>
            <a:ext cx="1841897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defPPr>
              <a:defRPr lang="fr-FR"/>
            </a:defPPr>
            <a:lvl1pPr lvl="0"/>
          </a:lstStyle>
          <a:p>
            <a:r>
              <a:rPr lang="fr-CA" dirty="0"/>
              <a:t>Décision du conseil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F291AC01-6F7B-6384-B7F4-32D64B58CD4F}"/>
              </a:ext>
            </a:extLst>
          </p:cNvPr>
          <p:cNvSpPr txBox="1"/>
          <p:nvPr/>
        </p:nvSpPr>
        <p:spPr>
          <a:xfrm>
            <a:off x="7718354" y="3724287"/>
            <a:ext cx="2072676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defPPr>
              <a:defRPr lang="fr-FR"/>
            </a:defPPr>
            <a:lvl1pPr lvl="0"/>
          </a:lstStyle>
          <a:p>
            <a:r>
              <a:rPr lang="fr-CA" dirty="0"/>
              <a:t>Octroi des contrats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9634B5EB-643B-588C-F695-ECD35D6A88D3}"/>
              </a:ext>
            </a:extLst>
          </p:cNvPr>
          <p:cNvSpPr txBox="1"/>
          <p:nvPr/>
        </p:nvSpPr>
        <p:spPr>
          <a:xfrm>
            <a:off x="1164063" y="3488420"/>
            <a:ext cx="2056739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defPPr>
              <a:defRPr lang="fr-FR"/>
            </a:defPPr>
            <a:lvl1pPr lvl="0"/>
          </a:lstStyle>
          <a:p>
            <a:r>
              <a:rPr lang="fr-CA" dirty="0"/>
              <a:t>Réception rapports professionnels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63E235-BFAB-6597-E076-23BF18B663CE}"/>
              </a:ext>
            </a:extLst>
          </p:cNvPr>
          <p:cNvSpPr txBox="1"/>
          <p:nvPr/>
        </p:nvSpPr>
        <p:spPr>
          <a:xfrm>
            <a:off x="994658" y="1329551"/>
            <a:ext cx="2057951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defPPr>
              <a:defRPr lang="fr-FR"/>
            </a:defPPr>
            <a:lvl1pPr lvl="0"/>
          </a:lstStyle>
          <a:p>
            <a:r>
              <a:rPr lang="fr-CA" dirty="0"/>
              <a:t>Rédaction usages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7F0BB27E-E956-DD17-D2DA-9D9C86D55123}"/>
              </a:ext>
            </a:extLst>
          </p:cNvPr>
          <p:cNvSpPr txBox="1"/>
          <p:nvPr/>
        </p:nvSpPr>
        <p:spPr>
          <a:xfrm>
            <a:off x="3898264" y="1314009"/>
            <a:ext cx="2629773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defPPr>
              <a:defRPr lang="fr-FR"/>
            </a:defPPr>
            <a:lvl1pPr lvl="0"/>
          </a:lstStyle>
          <a:p>
            <a:r>
              <a:rPr lang="fr-CA" dirty="0"/>
              <a:t>Recommandation tenant compte des rapports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52828E09-3EF0-1AD2-B284-FB11EA928E7A}"/>
              </a:ext>
            </a:extLst>
          </p:cNvPr>
          <p:cNvSpPr txBox="1"/>
          <p:nvPr/>
        </p:nvSpPr>
        <p:spPr>
          <a:xfrm>
            <a:off x="8438129" y="4380147"/>
            <a:ext cx="1994694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fr-FR"/>
            </a:defPPr>
            <a:lvl1pPr lvl="0"/>
          </a:lstStyle>
          <a:p>
            <a:r>
              <a:rPr lang="fr-CA" dirty="0"/>
              <a:t>Début des travaux</a:t>
            </a: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DCAEC889-4C35-5E85-E5C7-673268434A26}"/>
              </a:ext>
            </a:extLst>
          </p:cNvPr>
          <p:cNvCxnSpPr>
            <a:cxnSpLocks/>
          </p:cNvCxnSpPr>
          <p:nvPr/>
        </p:nvCxnSpPr>
        <p:spPr>
          <a:xfrm>
            <a:off x="5248275" y="3225786"/>
            <a:ext cx="0" cy="376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FA527CC5-3FBD-FE6D-C38D-E96401057D34}"/>
              </a:ext>
            </a:extLst>
          </p:cNvPr>
          <p:cNvCxnSpPr>
            <a:cxnSpLocks/>
          </p:cNvCxnSpPr>
          <p:nvPr/>
        </p:nvCxnSpPr>
        <p:spPr>
          <a:xfrm>
            <a:off x="7419766" y="3286767"/>
            <a:ext cx="0" cy="27828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F1970A3C-6129-D9BC-0B9D-9F0EE39BE584}"/>
              </a:ext>
            </a:extLst>
          </p:cNvPr>
          <p:cNvCxnSpPr>
            <a:cxnSpLocks/>
          </p:cNvCxnSpPr>
          <p:nvPr/>
        </p:nvCxnSpPr>
        <p:spPr>
          <a:xfrm>
            <a:off x="6914082" y="3319758"/>
            <a:ext cx="0" cy="21170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D1D5FA1C-E864-64E2-E651-8E54A3A672CA}"/>
              </a:ext>
            </a:extLst>
          </p:cNvPr>
          <p:cNvCxnSpPr>
            <a:cxnSpLocks/>
          </p:cNvCxnSpPr>
          <p:nvPr/>
        </p:nvCxnSpPr>
        <p:spPr>
          <a:xfrm>
            <a:off x="6371934" y="3286767"/>
            <a:ext cx="0" cy="11278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image1.png">
            <a:extLst>
              <a:ext uri="{FF2B5EF4-FFF2-40B4-BE49-F238E27FC236}">
                <a16:creationId xmlns:a16="http://schemas.microsoft.com/office/drawing/2014/main" id="{8CD9B287-35D0-9CB3-6CEC-962CBC10BC95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028728" y="6103840"/>
            <a:ext cx="254195" cy="286844"/>
          </a:xfrm>
          <a:prstGeom prst="rect">
            <a:avLst/>
          </a:prstGeom>
        </p:spPr>
      </p:pic>
      <p:pic>
        <p:nvPicPr>
          <p:cNvPr id="32" name="image1.png">
            <a:extLst>
              <a:ext uri="{FF2B5EF4-FFF2-40B4-BE49-F238E27FC236}">
                <a16:creationId xmlns:a16="http://schemas.microsoft.com/office/drawing/2014/main" id="{5978939A-850C-0DA9-3837-963527E15306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529941" y="3765531"/>
            <a:ext cx="254195" cy="286844"/>
          </a:xfrm>
          <a:prstGeom prst="rect">
            <a:avLst/>
          </a:prstGeom>
        </p:spPr>
      </p:pic>
      <p:pic>
        <p:nvPicPr>
          <p:cNvPr id="33" name="image1.png">
            <a:extLst>
              <a:ext uri="{FF2B5EF4-FFF2-40B4-BE49-F238E27FC236}">
                <a16:creationId xmlns:a16="http://schemas.microsoft.com/office/drawing/2014/main" id="{CF68B893-469A-EC82-11CB-98EEA1013951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45141" y="3582550"/>
            <a:ext cx="254195" cy="286844"/>
          </a:xfrm>
          <a:prstGeom prst="rect">
            <a:avLst/>
          </a:prstGeom>
        </p:spPr>
      </p:pic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2EECB7C1-B29E-A90F-381B-436F12EBEB42}"/>
              </a:ext>
            </a:extLst>
          </p:cNvPr>
          <p:cNvCxnSpPr>
            <a:cxnSpLocks/>
          </p:cNvCxnSpPr>
          <p:nvPr/>
        </p:nvCxnSpPr>
        <p:spPr>
          <a:xfrm>
            <a:off x="4564407" y="1975156"/>
            <a:ext cx="0" cy="7622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F3A3EE53-3CD3-14F3-27A7-E1A230710625}"/>
              </a:ext>
            </a:extLst>
          </p:cNvPr>
          <p:cNvCxnSpPr>
            <a:cxnSpLocks/>
          </p:cNvCxnSpPr>
          <p:nvPr/>
        </p:nvCxnSpPr>
        <p:spPr>
          <a:xfrm>
            <a:off x="3220802" y="3313470"/>
            <a:ext cx="0" cy="231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22AED9DE-A439-F7B4-7DFA-400457C6831E}"/>
              </a:ext>
            </a:extLst>
          </p:cNvPr>
          <p:cNvCxnSpPr>
            <a:cxnSpLocks/>
          </p:cNvCxnSpPr>
          <p:nvPr/>
        </p:nvCxnSpPr>
        <p:spPr>
          <a:xfrm flipH="1">
            <a:off x="1411552" y="1698883"/>
            <a:ext cx="1224" cy="1045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Graphique 39" descr="Brainstorming de groupe avec un remplissage uni">
            <a:extLst>
              <a:ext uri="{FF2B5EF4-FFF2-40B4-BE49-F238E27FC236}">
                <a16:creationId xmlns:a16="http://schemas.microsoft.com/office/drawing/2014/main" id="{BDEB0576-5CCC-7D7C-CB86-A170ECBD63E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70590" y="1360928"/>
            <a:ext cx="514405" cy="514405"/>
          </a:xfrm>
          <a:prstGeom prst="rect">
            <a:avLst/>
          </a:prstGeom>
        </p:spPr>
      </p:pic>
      <p:pic>
        <p:nvPicPr>
          <p:cNvPr id="42" name="Graphique 41" descr="Groupe de personnes avec un remplissage uni">
            <a:extLst>
              <a:ext uri="{FF2B5EF4-FFF2-40B4-BE49-F238E27FC236}">
                <a16:creationId xmlns:a16="http://schemas.microsoft.com/office/drawing/2014/main" id="{5865257A-AA33-2F10-6302-E4A4DB87647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955995" y="3523734"/>
            <a:ext cx="608412" cy="608412"/>
          </a:xfrm>
          <a:prstGeom prst="rect">
            <a:avLst/>
          </a:prstGeom>
        </p:spPr>
      </p:pic>
      <p:pic>
        <p:nvPicPr>
          <p:cNvPr id="43" name="Graphique 42" descr="Brainstorming de groupe avec un remplissage uni">
            <a:extLst>
              <a:ext uri="{FF2B5EF4-FFF2-40B4-BE49-F238E27FC236}">
                <a16:creationId xmlns:a16="http://schemas.microsoft.com/office/drawing/2014/main" id="{0E4819EA-3C7F-1F37-E2B0-46FDF3E798D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426528" y="1306730"/>
            <a:ext cx="514405" cy="514405"/>
          </a:xfrm>
          <a:prstGeom prst="rect">
            <a:avLst/>
          </a:prstGeom>
        </p:spPr>
      </p:pic>
      <p:pic>
        <p:nvPicPr>
          <p:cNvPr id="44" name="image1.png">
            <a:extLst>
              <a:ext uri="{FF2B5EF4-FFF2-40B4-BE49-F238E27FC236}">
                <a16:creationId xmlns:a16="http://schemas.microsoft.com/office/drawing/2014/main" id="{CB66C00E-F477-1692-B16F-AC343EDE6D57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39960" y="5255986"/>
            <a:ext cx="254195" cy="286844"/>
          </a:xfrm>
          <a:prstGeom prst="rect">
            <a:avLst/>
          </a:prstGeom>
        </p:spPr>
      </p:pic>
      <p:pic>
        <p:nvPicPr>
          <p:cNvPr id="45" name="Graphique 44" descr="Brainstorming de groupe avec un remplissage uni">
            <a:extLst>
              <a:ext uri="{FF2B5EF4-FFF2-40B4-BE49-F238E27FC236}">
                <a16:creationId xmlns:a16="http://schemas.microsoft.com/office/drawing/2014/main" id="{FBF29D8E-A405-BA4E-2831-8BFEE65F8F1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577679" y="3523734"/>
            <a:ext cx="514405" cy="514405"/>
          </a:xfrm>
          <a:prstGeom prst="rect">
            <a:avLst/>
          </a:prstGeom>
        </p:spPr>
      </p:pic>
      <p:pic>
        <p:nvPicPr>
          <p:cNvPr id="46" name="Graphique 45" descr="Brainstorming de groupe avec un remplissage uni">
            <a:extLst>
              <a:ext uri="{FF2B5EF4-FFF2-40B4-BE49-F238E27FC236}">
                <a16:creationId xmlns:a16="http://schemas.microsoft.com/office/drawing/2014/main" id="{0F16FCD9-B453-F175-EEAD-FC83FA026C2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83486" y="5555183"/>
            <a:ext cx="514405" cy="514405"/>
          </a:xfrm>
          <a:prstGeom prst="rect">
            <a:avLst/>
          </a:prstGeom>
        </p:spPr>
      </p:pic>
      <p:pic>
        <p:nvPicPr>
          <p:cNvPr id="47" name="Graphique 46" descr="Groupe de personnes avec un remplissage uni">
            <a:extLst>
              <a:ext uri="{FF2B5EF4-FFF2-40B4-BE49-F238E27FC236}">
                <a16:creationId xmlns:a16="http://schemas.microsoft.com/office/drawing/2014/main" id="{3DC0CF6C-5548-2D1E-D58B-CCB7ED4F95E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08702" y="6017163"/>
            <a:ext cx="608412" cy="608412"/>
          </a:xfrm>
          <a:prstGeom prst="rect">
            <a:avLst/>
          </a:prstGeom>
        </p:spPr>
      </p:pic>
      <p:sp>
        <p:nvSpPr>
          <p:cNvPr id="49" name="ZoneTexte 48">
            <a:extLst>
              <a:ext uri="{FF2B5EF4-FFF2-40B4-BE49-F238E27FC236}">
                <a16:creationId xmlns:a16="http://schemas.microsoft.com/office/drawing/2014/main" id="{B2B9D547-4280-013D-7C25-7BE16FAE581A}"/>
              </a:ext>
            </a:extLst>
          </p:cNvPr>
          <p:cNvSpPr txBox="1"/>
          <p:nvPr/>
        </p:nvSpPr>
        <p:spPr>
          <a:xfrm>
            <a:off x="767499" y="5256398"/>
            <a:ext cx="1611217" cy="3757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A" dirty="0"/>
              <a:t>Municipalité</a:t>
            </a: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7412F6E2-657F-BFAB-C808-43405C940389}"/>
              </a:ext>
            </a:extLst>
          </p:cNvPr>
          <p:cNvSpPr txBox="1"/>
          <p:nvPr/>
        </p:nvSpPr>
        <p:spPr>
          <a:xfrm>
            <a:off x="767499" y="5700256"/>
            <a:ext cx="17524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A" dirty="0"/>
              <a:t>Comité aviseur</a:t>
            </a:r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A3E86CD0-35CD-40E4-2D11-81480FB26F74}"/>
              </a:ext>
            </a:extLst>
          </p:cNvPr>
          <p:cNvSpPr txBox="1"/>
          <p:nvPr/>
        </p:nvSpPr>
        <p:spPr>
          <a:xfrm>
            <a:off x="797891" y="6123543"/>
            <a:ext cx="153661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A" dirty="0"/>
              <a:t>Population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E0D818C-C0EB-6293-9FBC-7E58836C3FBD}"/>
              </a:ext>
            </a:extLst>
          </p:cNvPr>
          <p:cNvSpPr/>
          <p:nvPr/>
        </p:nvSpPr>
        <p:spPr>
          <a:xfrm>
            <a:off x="149222" y="4762222"/>
            <a:ext cx="2527110" cy="195925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CA" dirty="0">
                <a:solidFill>
                  <a:schemeClr val="accent1">
                    <a:lumMod val="50000"/>
                  </a:schemeClr>
                </a:solidFill>
              </a:rPr>
              <a:t>Légende. Qui participe?</a:t>
            </a:r>
          </a:p>
          <a:p>
            <a:endParaRPr lang="fr-CA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fr-CA" dirty="0"/>
          </a:p>
          <a:p>
            <a:pPr algn="ctr"/>
            <a:endParaRPr lang="fr-CA" dirty="0"/>
          </a:p>
          <a:p>
            <a:pPr algn="ctr"/>
            <a:endParaRPr lang="fr-CA" dirty="0"/>
          </a:p>
          <a:p>
            <a:pPr algn="ctr"/>
            <a:endParaRPr lang="fr-CA" dirty="0"/>
          </a:p>
          <a:p>
            <a:pPr algn="ctr"/>
            <a:endParaRPr lang="fr-CA" dirty="0"/>
          </a:p>
        </p:txBody>
      </p:sp>
      <p:pic>
        <p:nvPicPr>
          <p:cNvPr id="59" name="Graphique 58" descr="Cône de signalisation avec un remplissage uni">
            <a:extLst>
              <a:ext uri="{FF2B5EF4-FFF2-40B4-BE49-F238E27FC236}">
                <a16:creationId xmlns:a16="http://schemas.microsoft.com/office/drawing/2014/main" id="{3799C95F-8DFA-E0A8-BCBB-DD30894E955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006179" y="4247249"/>
            <a:ext cx="527247" cy="527247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8B8E28EB-DF8E-55E3-7648-3C51813C17CA}"/>
              </a:ext>
            </a:extLst>
          </p:cNvPr>
          <p:cNvSpPr txBox="1"/>
          <p:nvPr/>
        </p:nvSpPr>
        <p:spPr>
          <a:xfrm>
            <a:off x="9649715" y="113353"/>
            <a:ext cx="3017934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fr-FR"/>
            </a:defPPr>
            <a:lvl1pPr lvl="0"/>
          </a:lstStyle>
          <a:p>
            <a:r>
              <a:rPr lang="fr-CA" i="1" dirty="0"/>
              <a:t>Sous toutes réserves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C92E482-B7C8-E46A-FD33-5872AF656C54}"/>
              </a:ext>
            </a:extLst>
          </p:cNvPr>
          <p:cNvSpPr txBox="1"/>
          <p:nvPr/>
        </p:nvSpPr>
        <p:spPr>
          <a:xfrm>
            <a:off x="4886915" y="4364026"/>
            <a:ext cx="1841897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defPPr>
              <a:defRPr lang="fr-FR"/>
            </a:defPPr>
            <a:lvl1pPr lvl="0"/>
          </a:lstStyle>
          <a:p>
            <a:r>
              <a:rPr lang="fr-CA" dirty="0"/>
              <a:t>Obtention plan final et demande subvention</a:t>
            </a:r>
          </a:p>
        </p:txBody>
      </p:sp>
      <p:pic>
        <p:nvPicPr>
          <p:cNvPr id="9" name="image1.png">
            <a:extLst>
              <a:ext uri="{FF2B5EF4-FFF2-40B4-BE49-F238E27FC236}">
                <a16:creationId xmlns:a16="http://schemas.microsoft.com/office/drawing/2014/main" id="{B2B9A8C1-B89F-D259-A0EA-8CE7F8BF5601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695222" y="4380147"/>
            <a:ext cx="254195" cy="286844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D449C35D-16CE-8B8C-EDAC-9B1902827E7C}"/>
              </a:ext>
            </a:extLst>
          </p:cNvPr>
          <p:cNvSpPr txBox="1"/>
          <p:nvPr/>
        </p:nvSpPr>
        <p:spPr>
          <a:xfrm>
            <a:off x="5475671" y="5400144"/>
            <a:ext cx="1841898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fr-CA" dirty="0"/>
              <a:t>Consultation publique : coûts</a:t>
            </a:r>
          </a:p>
        </p:txBody>
      </p:sp>
      <p:pic>
        <p:nvPicPr>
          <p:cNvPr id="16" name="Graphique 15" descr="Groupe de personnes avec un remplissage uni">
            <a:extLst>
              <a:ext uri="{FF2B5EF4-FFF2-40B4-BE49-F238E27FC236}">
                <a16:creationId xmlns:a16="http://schemas.microsoft.com/office/drawing/2014/main" id="{E3A14ED0-6E7E-98CA-2ECD-266EFBD614A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961265" y="5321119"/>
            <a:ext cx="608412" cy="608412"/>
          </a:xfrm>
          <a:prstGeom prst="rect">
            <a:avLst/>
          </a:prstGeom>
        </p:spPr>
      </p:pic>
      <p:pic>
        <p:nvPicPr>
          <p:cNvPr id="19" name="Graphique 18" descr="Brainstorming de groupe avec un remplissage uni">
            <a:extLst>
              <a:ext uri="{FF2B5EF4-FFF2-40B4-BE49-F238E27FC236}">
                <a16:creationId xmlns:a16="http://schemas.microsoft.com/office/drawing/2014/main" id="{00823AD1-7F4F-28AF-3AE6-6EA25EBAABA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582949" y="5321119"/>
            <a:ext cx="514405" cy="514405"/>
          </a:xfrm>
          <a:prstGeom prst="rect">
            <a:avLst/>
          </a:prstGeom>
        </p:spPr>
      </p:pic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20DB29D0-CAE7-43A3-2B51-B1BBC4A4FECE}"/>
              </a:ext>
            </a:extLst>
          </p:cNvPr>
          <p:cNvCxnSpPr>
            <a:cxnSpLocks/>
          </p:cNvCxnSpPr>
          <p:nvPr/>
        </p:nvCxnSpPr>
        <p:spPr>
          <a:xfrm>
            <a:off x="7697152" y="3286767"/>
            <a:ext cx="0" cy="4375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ZoneTexte 40">
            <a:extLst>
              <a:ext uri="{FF2B5EF4-FFF2-40B4-BE49-F238E27FC236}">
                <a16:creationId xmlns:a16="http://schemas.microsoft.com/office/drawing/2014/main" id="{95B52293-2534-2C6F-20FC-939EBF737A5F}"/>
              </a:ext>
            </a:extLst>
          </p:cNvPr>
          <p:cNvSpPr txBox="1"/>
          <p:nvPr/>
        </p:nvSpPr>
        <p:spPr>
          <a:xfrm>
            <a:off x="5879644" y="2051580"/>
            <a:ext cx="1972072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defPPr>
              <a:defRPr lang="fr-FR"/>
            </a:defPPr>
            <a:lvl1pPr lvl="0"/>
          </a:lstStyle>
          <a:p>
            <a:r>
              <a:rPr lang="fr-CA" dirty="0"/>
              <a:t>Recommandation plans finaux</a:t>
            </a:r>
          </a:p>
        </p:txBody>
      </p:sp>
      <p:pic>
        <p:nvPicPr>
          <p:cNvPr id="48" name="Graphique 47" descr="Brainstorming de groupe avec un remplissage uni">
            <a:extLst>
              <a:ext uri="{FF2B5EF4-FFF2-40B4-BE49-F238E27FC236}">
                <a16:creationId xmlns:a16="http://schemas.microsoft.com/office/drawing/2014/main" id="{9613A459-6262-CB44-2B87-E8EF37A0FAD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04667" y="1975156"/>
            <a:ext cx="514405" cy="514405"/>
          </a:xfrm>
          <a:prstGeom prst="rect">
            <a:avLst/>
          </a:prstGeom>
        </p:spPr>
      </p:pic>
      <p:sp>
        <p:nvSpPr>
          <p:cNvPr id="7" name="Étoile : 5 branches 6">
            <a:extLst>
              <a:ext uri="{FF2B5EF4-FFF2-40B4-BE49-F238E27FC236}">
                <a16:creationId xmlns:a16="http://schemas.microsoft.com/office/drawing/2014/main" id="{1034085A-D49F-8FF6-DECB-CF3A343067FD}"/>
              </a:ext>
            </a:extLst>
          </p:cNvPr>
          <p:cNvSpPr/>
          <p:nvPr/>
        </p:nvSpPr>
        <p:spPr>
          <a:xfrm>
            <a:off x="3438492" y="3396082"/>
            <a:ext cx="349566" cy="32124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3749E676-E7C4-3484-C9D9-D93BAB091824}"/>
              </a:ext>
            </a:extLst>
          </p:cNvPr>
          <p:cNvCxnSpPr>
            <a:cxnSpLocks/>
          </p:cNvCxnSpPr>
          <p:nvPr/>
        </p:nvCxnSpPr>
        <p:spPr>
          <a:xfrm>
            <a:off x="6371934" y="2697911"/>
            <a:ext cx="0" cy="376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9896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91FA6A-E509-EE08-25E2-865106B6C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4000" b="1" dirty="0">
                <a:solidFill>
                  <a:schemeClr val="accent1">
                    <a:lumMod val="50000"/>
                  </a:schemeClr>
                </a:solidFill>
              </a:rPr>
              <a:t>Période d’échange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A9D586-E7D8-772E-6C38-0FE0C3E23E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Quelles sont vos réactions face aux usages recommandés?</a:t>
            </a:r>
          </a:p>
          <a:p>
            <a:r>
              <a:rPr lang="fr-CA" dirty="0"/>
              <a:t>Avez-vous des préoccupations?</a:t>
            </a:r>
          </a:p>
          <a:p>
            <a:r>
              <a:rPr lang="fr-CA" dirty="0"/>
              <a:t>Quel est votre point de vue, qu’il soit semblable aux orientations proposées ou qu’il diffère?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7EC29FE-5126-8B1D-AF31-AC3FF35A1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A6EE-2708-4821-826C-C65F49A937C7}" type="slidenum">
              <a:rPr lang="fr-CA" smtClean="0"/>
              <a:t>9</a:t>
            </a:fld>
            <a:endParaRPr lang="fr-CA"/>
          </a:p>
        </p:txBody>
      </p:sp>
      <p:pic>
        <p:nvPicPr>
          <p:cNvPr id="5" name="Image 4" descr="Une image contenant plein air, nuage, bâtiment, arbre&#10;&#10;Description générée automatiquement">
            <a:extLst>
              <a:ext uri="{FF2B5EF4-FFF2-40B4-BE49-F238E27FC236}">
                <a16:creationId xmlns:a16="http://schemas.microsoft.com/office/drawing/2014/main" id="{62CAA303-142C-4D60-DC4E-9D1A73E9648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9" t="742" b="24531"/>
          <a:stretch/>
        </p:blipFill>
        <p:spPr bwMode="auto">
          <a:xfrm>
            <a:off x="6321286" y="3506887"/>
            <a:ext cx="5867315" cy="34313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7658991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1440</TotalTime>
  <Words>865</Words>
  <Application>Microsoft Office PowerPoint</Application>
  <PresentationFormat>Grand écran</PresentationFormat>
  <Paragraphs>102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Thème Office</vt:lpstr>
      <vt:lpstr> Transformation de  l’Église St-Michel Définition  des usages </vt:lpstr>
      <vt:lpstr>Ordre du jour</vt:lpstr>
      <vt:lpstr>Comité aviseur de l’Église St-Michel (dernière résolution : janvier 2025)</vt:lpstr>
      <vt:lpstr>Présentation de l’Église St-Michel</vt:lpstr>
      <vt:lpstr>Démarches récentes et apprentissages</vt:lpstr>
      <vt:lpstr>Recommandations du Comité aviseur - manière d’effectuer la transformation</vt:lpstr>
      <vt:lpstr>Recommandations du Comité aviseur - usages</vt:lpstr>
      <vt:lpstr>Étapes </vt:lpstr>
      <vt:lpstr>Période d’échange</vt:lpstr>
      <vt:lpstr>Merci de votre participation!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Planification des rencontres de travail</dc:title>
  <dc:creator>Karine Dostie</dc:creator>
  <cp:lastModifiedBy>Jamie Lee Paquette</cp:lastModifiedBy>
  <cp:revision>24</cp:revision>
  <dcterms:created xsi:type="dcterms:W3CDTF">2023-04-25T12:51:49Z</dcterms:created>
  <dcterms:modified xsi:type="dcterms:W3CDTF">2025-06-02T15:25:00Z</dcterms:modified>
</cp:coreProperties>
</file>