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62" r:id="rId3"/>
    <p:sldId id="296" r:id="rId4"/>
    <p:sldId id="261" r:id="rId5"/>
    <p:sldId id="263" r:id="rId6"/>
    <p:sldId id="302" r:id="rId7"/>
    <p:sldId id="265" r:id="rId8"/>
    <p:sldId id="305" r:id="rId9"/>
    <p:sldId id="306" r:id="rId10"/>
    <p:sldId id="309" r:id="rId11"/>
    <p:sldId id="310" r:id="rId12"/>
    <p:sldId id="312" r:id="rId13"/>
    <p:sldId id="314" r:id="rId14"/>
    <p:sldId id="316" r:id="rId15"/>
    <p:sldId id="277" r:id="rId16"/>
    <p:sldId id="318" r:id="rId17"/>
    <p:sldId id="320" r:id="rId18"/>
    <p:sldId id="322" r:id="rId19"/>
    <p:sldId id="323" r:id="rId20"/>
    <p:sldId id="324" r:id="rId21"/>
    <p:sldId id="325" r:id="rId22"/>
    <p:sldId id="292" r:id="rId23"/>
    <p:sldId id="300" r:id="rId24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B71C752-494E-4411-99CE-BA2399661E8F}">
          <p14:sldIdLst>
            <p14:sldId id="256"/>
            <p14:sldId id="262"/>
            <p14:sldId id="296"/>
            <p14:sldId id="261"/>
            <p14:sldId id="263"/>
            <p14:sldId id="302"/>
          </p14:sldIdLst>
        </p14:section>
        <p14:section name="Section sans titre" id="{EB7DC420-3192-43C3-AB84-3295BE8B415B}">
          <p14:sldIdLst>
            <p14:sldId id="265"/>
            <p14:sldId id="305"/>
            <p14:sldId id="306"/>
            <p14:sldId id="309"/>
            <p14:sldId id="310"/>
            <p14:sldId id="312"/>
            <p14:sldId id="314"/>
            <p14:sldId id="316"/>
            <p14:sldId id="277"/>
            <p14:sldId id="318"/>
            <p14:sldId id="320"/>
            <p14:sldId id="322"/>
            <p14:sldId id="323"/>
            <p14:sldId id="324"/>
            <p14:sldId id="325"/>
            <p14:sldId id="292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-France Matteau" initials="MM" lastIdx="1" clrIdx="0">
    <p:extLst>
      <p:ext uri="{19B8F6BF-5375-455C-9EA6-DF929625EA0E}">
        <p15:presenceInfo xmlns:p15="http://schemas.microsoft.com/office/powerpoint/2012/main" userId="Marie-France Matte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DE3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924" y="1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9A4E91-22F2-4C2A-91D2-A02DCE026E0E}" type="datetimeFigureOut">
              <a:rPr lang="fr-CA" smtClean="0"/>
              <a:t>2021-02-02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E72BE3-5059-4724-9937-8DACC06B706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543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Recette de taxes: augmentation de la richesse foncière de 12 507 800, Tarification servies municipaux: augmentation des coûts cueillette des matières résiduelles, </a:t>
            </a:r>
            <a:r>
              <a:rPr lang="fr-CA" dirty="0" err="1"/>
              <a:t>Pmt</a:t>
            </a:r>
            <a:r>
              <a:rPr lang="fr-CA" dirty="0"/>
              <a:t> tenant lieu de taxes: ajustement compensation des terres publiques de MAMH. Revenus de source locales: ajustement des revenus de mutations. </a:t>
            </a:r>
            <a:r>
              <a:rPr lang="fr-CA" dirty="0" err="1"/>
              <a:t>Trsf</a:t>
            </a:r>
            <a:r>
              <a:rPr lang="fr-CA" dirty="0"/>
              <a:t> conditionnels: bonification de programme d’aide au réseau routier local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72BE3-5059-4724-9937-8DACC06B706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928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ADM: Augmentation des frais juridiques, Sécurité publique: ajout de constables, Transport: Abat-poussière sur tous les routes municipal et contrat à l’externe pour le nivelage des chemins. Hygiène du milieu: augmentation des coûts des déchets. Urbanisme: augmentation </a:t>
            </a:r>
            <a:r>
              <a:rPr lang="fr-CA" dirty="0" err="1"/>
              <a:t>quote</a:t>
            </a:r>
            <a:r>
              <a:rPr lang="fr-CA" dirty="0"/>
              <a:t> part MRC, DLT et intérêts: plusieurs prêt à terme cette année.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72BE3-5059-4724-9937-8DACC06B706B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431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9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B300-0687-43F0-AB15-F8C58ACE164F}" type="datetime1">
              <a:rPr lang="fr-CA" smtClean="0"/>
              <a:t>2021-02-02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‹N°›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42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BBB8-2271-46FB-9809-DCEDBF66F852}" type="datetime1">
              <a:rPr lang="fr-CA" smtClean="0"/>
              <a:t>2021-02-02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138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412302"/>
            <a:ext cx="1971675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A1BE-FE30-44A6-9A8B-D8D6D9805255}" type="datetime1">
              <a:rPr lang="fr-CA" smtClean="0"/>
              <a:t>2021-02-02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0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2225-F47A-4FAA-A99F-035F9A40C706}" type="datetime1">
              <a:rPr lang="fr-CA" smtClean="0"/>
              <a:t>2021-02-02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143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E4D8-9018-493D-94F2-1227D38BF1F3}" type="datetime1">
              <a:rPr lang="fr-CA" smtClean="0"/>
              <a:t>2021-02-02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‹N°›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47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8"/>
            <a:ext cx="3703320" cy="4023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7616-AB6D-493C-8F7E-230318A24D95}" type="datetime1">
              <a:rPr lang="fr-CA" smtClean="0"/>
              <a:t>2021-02-02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088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3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3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99C-0693-45CC-AD99-497509763384}" type="datetime1">
              <a:rPr lang="fr-CA" smtClean="0"/>
              <a:t>2021-02-02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556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1515-324B-474C-977A-34196C5CBE74}" type="datetime1">
              <a:rPr lang="fr-CA" smtClean="0"/>
              <a:t>2021-02-02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609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C15-BF0B-4ADB-A073-91F827ADB83F}" type="datetime1">
              <a:rPr lang="fr-CA" smtClean="0"/>
              <a:t>2021-02-02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802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4" y="0"/>
            <a:ext cx="48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1" y="731520"/>
            <a:ext cx="486918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89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C468211-98D1-458A-AFCF-D9B56E70FB93}" type="datetime1">
              <a:rPr lang="fr-CA" smtClean="0"/>
              <a:t>2021-02-02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9"/>
            <a:ext cx="348615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E88E2C-B63D-49C9-AA1D-05A72D6BF2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764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1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9BB3-9626-4D24-B25A-A6EE1AC76142}" type="datetime1">
              <a:rPr lang="fr-CA" smtClean="0"/>
              <a:t>2021-02-02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640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7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89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0C4CAB7-BB84-47A8-94F2-7AA58CF056B1}" type="datetime1">
              <a:rPr lang="fr-CA" smtClean="0"/>
              <a:t>2021-02-02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2" y="645978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9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F7E88E2C-B63D-49C9-AA1D-05A72D6BF208}" type="slidenum">
              <a:rPr lang="fr-CA" smtClean="0"/>
              <a:t>‹N°›</a:t>
            </a:fld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50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54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ols4dev.org/resources/budget-templat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86696" y="2875513"/>
            <a:ext cx="4495800" cy="1447800"/>
          </a:xfrm>
          <a:noFill/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CA" sz="4400" dirty="0"/>
              <a:t>PRÉSENTATION BUDGET 2021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33021" y="5093310"/>
            <a:ext cx="4038600" cy="612279"/>
          </a:xfrm>
        </p:spPr>
        <p:txBody>
          <a:bodyPr>
            <a:normAutofit/>
          </a:bodyPr>
          <a:lstStyle/>
          <a:p>
            <a:r>
              <a:rPr lang="fr-CA" dirty="0" err="1"/>
              <a:t>JEUDi</a:t>
            </a:r>
            <a:r>
              <a:rPr lang="fr-CA" dirty="0"/>
              <a:t> 4 FÉVRIER 2021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2CA6-EE8B-43C6-9A55-404C46B63D45}" type="datetime1">
              <a:rPr lang="fr-CA" smtClean="0"/>
              <a:t>2021-02-02</a:t>
            </a:fld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1</a:t>
            </a:fld>
            <a:endParaRPr lang="fr-CA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3CC71A9-B9E7-4539-B4B2-48005C5DC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19403"/>
            <a:ext cx="1295400" cy="14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6FA10-3C03-1C48-8725-2FF7EC90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14" y="217358"/>
            <a:ext cx="8372007" cy="674559"/>
          </a:xfrm>
        </p:spPr>
        <p:txBody>
          <a:bodyPr>
            <a:normAutofit/>
          </a:bodyPr>
          <a:lstStyle/>
          <a:p>
            <a:r>
              <a:rPr lang="fr-FR" sz="4000" dirty="0"/>
              <a:t>Évolution des frais administration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AB97A1-DED3-C548-9B22-BE28075A4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1515-324B-474C-977A-34196C5CBE74}" type="datetime1">
              <a:rPr lang="fr-CA" smtClean="0"/>
              <a:t>2021-02-02</a:t>
            </a:fld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9E146C-050C-F14A-ABAE-224B89F8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10</a:t>
            </a:fld>
            <a:endParaRPr lang="fr-CA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8F17DB5-2359-064E-BFCB-1C1850631F38}"/>
              </a:ext>
            </a:extLst>
          </p:cNvPr>
          <p:cNvSpPr txBox="1">
            <a:spLocks/>
          </p:cNvSpPr>
          <p:nvPr/>
        </p:nvSpPr>
        <p:spPr>
          <a:xfrm>
            <a:off x="6551503" y="1432993"/>
            <a:ext cx="2425204" cy="306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800" dirty="0"/>
              <a:t>Légèrement en baisse depuis 4 ans</a:t>
            </a:r>
          </a:p>
          <a:p>
            <a:pPr marL="228594" indent="-22859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800" dirty="0"/>
              <a:t>Poste d’agent comptable à combler, prévu au budget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C2DB70-84C2-F64A-8996-8B8850020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8"/>
          <a:stretch/>
        </p:blipFill>
        <p:spPr>
          <a:xfrm>
            <a:off x="655972" y="1309100"/>
            <a:ext cx="5895531" cy="33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20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03E854-BFEA-0449-83A8-AC137A2D7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947" y="168641"/>
            <a:ext cx="7200900" cy="663315"/>
          </a:xfrm>
        </p:spPr>
        <p:txBody>
          <a:bodyPr>
            <a:normAutofit fontScale="90000"/>
          </a:bodyPr>
          <a:lstStyle/>
          <a:p>
            <a:r>
              <a:rPr lang="fr-FR" dirty="0"/>
              <a:t>Sécurité publique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1C79D8-39FF-3D47-85D3-4E0B4FB90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1515-324B-474C-977A-34196C5CBE74}" type="datetime1">
              <a:rPr lang="fr-CA" smtClean="0"/>
              <a:t>2021-02-02</a:t>
            </a:fld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21F471-36B3-A844-B781-179DB4CF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11</a:t>
            </a:fld>
            <a:endParaRPr lang="fr-CA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2A0407F-2A7E-2949-B590-4A72021F4BC1}"/>
              </a:ext>
            </a:extLst>
          </p:cNvPr>
          <p:cNvSpPr txBox="1">
            <a:spLocks/>
          </p:cNvSpPr>
          <p:nvPr/>
        </p:nvSpPr>
        <p:spPr>
          <a:xfrm>
            <a:off x="6544035" y="1358043"/>
            <a:ext cx="2604653" cy="3067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800" dirty="0"/>
              <a:t>Ajout d'une adjointe et d'un TPI à 1 journée / semaine depuis 2019</a:t>
            </a:r>
          </a:p>
          <a:p>
            <a:pPr marL="228594" indent="-22859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800" dirty="0"/>
              <a:t>Ajout d'un constable pour 2021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B3DD6EC-1B14-E74C-BBF4-9E2A82E41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15"/>
          <a:stretch/>
        </p:blipFill>
        <p:spPr>
          <a:xfrm>
            <a:off x="598563" y="1239831"/>
            <a:ext cx="5947839" cy="333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9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9B8E6-2710-5C47-88C1-D9FB397E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916" y="153649"/>
            <a:ext cx="8017864" cy="738267"/>
          </a:xfrm>
        </p:spPr>
        <p:txBody>
          <a:bodyPr/>
          <a:lstStyle/>
          <a:p>
            <a:r>
              <a:rPr lang="fr-FR" dirty="0"/>
              <a:t>Voirie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1944B4-A225-4843-A256-4C96DA74E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1515-324B-474C-977A-34196C5CBE74}" type="datetime1">
              <a:rPr lang="fr-CA" smtClean="0"/>
              <a:t>2021-02-02</a:t>
            </a:fld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67C3CE-F53A-1D43-90C6-03B5709B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12</a:t>
            </a:fld>
            <a:endParaRPr lang="fr-CA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B27247B-B5BF-E649-9A87-BFCB65B8ABA5}"/>
              </a:ext>
            </a:extLst>
          </p:cNvPr>
          <p:cNvSpPr txBox="1">
            <a:spLocks/>
          </p:cNvSpPr>
          <p:nvPr/>
        </p:nvSpPr>
        <p:spPr>
          <a:xfrm>
            <a:off x="5924686" y="1443210"/>
            <a:ext cx="3238919" cy="3731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87" indent="0">
              <a:buClr>
                <a:schemeClr val="tx2"/>
              </a:buClr>
              <a:buNone/>
            </a:pPr>
            <a:r>
              <a:rPr lang="fr-FR" sz="1600" b="1" dirty="0"/>
              <a:t>Meilleure capacité d'assurer maintenance préventive adéquate, ex.:</a:t>
            </a:r>
          </a:p>
          <a:p>
            <a:pPr marL="271456" indent="-176209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200" dirty="0"/>
              <a:t>Nivelage  + 50K$</a:t>
            </a:r>
          </a:p>
          <a:p>
            <a:pPr marL="361942" lvl="1" indent="-146047">
              <a:buClr>
                <a:schemeClr val="tx2"/>
              </a:buClr>
              <a:buFont typeface="Police système"/>
              <a:buChar char="-"/>
            </a:pPr>
            <a:r>
              <a:rPr lang="fr-FR" sz="900" dirty="0"/>
              <a:t>Contrat pour assurer passages réguliers sur tous les chemins de gravier (même modèle que déneigement)</a:t>
            </a:r>
          </a:p>
          <a:p>
            <a:pPr marL="361942" lvl="1" indent="-146047">
              <a:buClr>
                <a:schemeClr val="tx2"/>
              </a:buClr>
              <a:buFont typeface="Police système"/>
              <a:buChar char="-"/>
            </a:pPr>
            <a:r>
              <a:rPr lang="fr-FR" sz="900" dirty="0"/>
              <a:t>Réparation nivelage actuelle </a:t>
            </a:r>
            <a:r>
              <a:rPr lang="fr-FR" sz="900" u="sng" dirty="0"/>
              <a:t>OU</a:t>
            </a:r>
            <a:r>
              <a:rPr lang="fr-FR" sz="900" dirty="0"/>
              <a:t> location niveleuse pour travaux routiers faits à l'interne</a:t>
            </a:r>
          </a:p>
          <a:p>
            <a:pPr marL="271456" indent="-176209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200" dirty="0"/>
              <a:t>Abat-poussière + 75K$</a:t>
            </a:r>
          </a:p>
          <a:p>
            <a:pPr marL="52387" indent="0">
              <a:buClr>
                <a:schemeClr val="tx2"/>
              </a:buClr>
              <a:buNone/>
            </a:pPr>
            <a:r>
              <a:rPr lang="fr-FR" sz="1600" b="1" dirty="0"/>
              <a:t>Autres ressources disponibles, n'apparaissant pas au budget, pouvant être incluses dans les projets financés par subventions et emprunts, ex.: experts-conseils, ingénieur, gravier, etc.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0085B8-1418-6D4B-BED6-AC493FBD5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79"/>
          <a:stretch/>
        </p:blipFill>
        <p:spPr>
          <a:xfrm>
            <a:off x="607105" y="1464981"/>
            <a:ext cx="5400809" cy="2961123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6D150D2-B863-FD48-810D-E655774E2B9B}"/>
              </a:ext>
            </a:extLst>
          </p:cNvPr>
          <p:cNvCxnSpPr>
            <a:cxnSpLocks/>
          </p:cNvCxnSpPr>
          <p:nvPr/>
        </p:nvCxnSpPr>
        <p:spPr>
          <a:xfrm flipH="1">
            <a:off x="3627623" y="1126201"/>
            <a:ext cx="472191" cy="6252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93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41D13-73AD-8B41-85EE-BBCEB5339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947" y="176135"/>
            <a:ext cx="7200900" cy="738267"/>
          </a:xfrm>
        </p:spPr>
        <p:txBody>
          <a:bodyPr/>
          <a:lstStyle/>
          <a:p>
            <a:r>
              <a:rPr lang="fr-FR" dirty="0"/>
              <a:t>Loisirs et culture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9D2132-C7F0-C541-B06A-1BC51A51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1515-324B-474C-977A-34196C5CBE74}" type="datetime1">
              <a:rPr lang="fr-CA" smtClean="0"/>
              <a:t>2021-02-02</a:t>
            </a:fld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84EFEA-5C44-4D43-9B5E-C1B70BAF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13</a:t>
            </a:fld>
            <a:endParaRPr lang="fr-CA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3AE19AD0-F290-E14F-B37B-8AC1A61B65FF}"/>
              </a:ext>
            </a:extLst>
          </p:cNvPr>
          <p:cNvSpPr txBox="1">
            <a:spLocks/>
          </p:cNvSpPr>
          <p:nvPr/>
        </p:nvSpPr>
        <p:spPr>
          <a:xfrm>
            <a:off x="5886632" y="1095393"/>
            <a:ext cx="3257368" cy="4261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fr-FR" sz="1800" b="1" dirty="0"/>
              <a:t>Pour 2021, pas d’augmentation (restrictions liées à la pandémie qui limitent les activités), mais…</a:t>
            </a:r>
          </a:p>
          <a:p>
            <a:pPr marL="228594" indent="-22859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800" dirty="0"/>
              <a:t>Agent culturel prévu pour soutenir des activités en loisir et évènements culturels en collaboration avec les trois villages (OBNL et Table de concertation, etc.)</a:t>
            </a:r>
          </a:p>
          <a:p>
            <a:pPr marL="228594" indent="-22859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800" dirty="0"/>
              <a:t>Contribution au fonds culturel régional</a:t>
            </a:r>
          </a:p>
          <a:p>
            <a:pPr marL="228594" indent="-22859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800" dirty="0"/>
              <a:t>Transfert d'un journalier permanent aux parcs et terrains de jeux (transféré de la voirie)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E8CD9F4-2A58-6D4D-A924-E7977C19D6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71"/>
          <a:stretch/>
        </p:blipFill>
        <p:spPr>
          <a:xfrm>
            <a:off x="653946" y="1141329"/>
            <a:ext cx="5232687" cy="29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7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096D27-2093-F147-9025-10A31B69A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37" y="191125"/>
            <a:ext cx="7200900" cy="1485900"/>
          </a:xfrm>
        </p:spPr>
        <p:txBody>
          <a:bodyPr/>
          <a:lstStyle/>
          <a:p>
            <a:r>
              <a:rPr lang="fr-FR" dirty="0"/>
              <a:t>Urbanisme et environnement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E43817-CC87-2A46-983F-8714FB21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1515-324B-474C-977A-34196C5CBE74}" type="datetime1">
              <a:rPr lang="fr-CA" smtClean="0"/>
              <a:t>2021-02-02</a:t>
            </a:fld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989A98-02EB-A84E-A5C2-2963A707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14</a:t>
            </a:fld>
            <a:endParaRPr lang="fr-CA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B03DEFB-5A20-2044-BEB4-04940AAC4418}"/>
              </a:ext>
            </a:extLst>
          </p:cNvPr>
          <p:cNvSpPr txBox="1">
            <a:spLocks/>
          </p:cNvSpPr>
          <p:nvPr/>
        </p:nvSpPr>
        <p:spPr>
          <a:xfrm>
            <a:off x="5960594" y="1564994"/>
            <a:ext cx="3105735" cy="3293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800" dirty="0"/>
              <a:t>Abolition du poste de directeur en environnement en 2018</a:t>
            </a:r>
          </a:p>
          <a:p>
            <a:pPr marL="228594" indent="-22859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800" dirty="0"/>
              <a:t>Ajout d’un poste d’adjoint à en 2019</a:t>
            </a:r>
          </a:p>
          <a:p>
            <a:pPr marL="228594" indent="-22859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800" dirty="0"/>
              <a:t>Excédent budgétaire 2017 à 2019 (postes vacants)</a:t>
            </a:r>
          </a:p>
          <a:p>
            <a:pPr marL="228594" indent="-22859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800" dirty="0"/>
              <a:t>Budget 2021 : stabilisation / consolidation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4EFF3D-627A-7F4F-9E27-16A0395F4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34"/>
          <a:stretch/>
        </p:blipFill>
        <p:spPr>
          <a:xfrm>
            <a:off x="635189" y="1425638"/>
            <a:ext cx="5341879" cy="29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6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90604" y="3611947"/>
            <a:ext cx="4082249" cy="578173"/>
          </a:xfrm>
          <a:noFill/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fr-CA" sz="3200" dirty="0"/>
            </a:br>
            <a:r>
              <a:rPr lang="fr-CA" sz="3200" dirty="0"/>
              <a:t>2021, 2022 &amp; 2023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7E91-0E56-414A-97E1-8D3C2012E87D}" type="datetime1">
              <a:rPr lang="fr-CA" smtClean="0"/>
              <a:t>2021-02-02</a:t>
            </a:fld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15</a:t>
            </a:fld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54FEEF4-D355-44FA-9A29-B8CF5AF8EC9B}"/>
              </a:ext>
            </a:extLst>
          </p:cNvPr>
          <p:cNvSpPr txBox="1"/>
          <p:nvPr/>
        </p:nvSpPr>
        <p:spPr>
          <a:xfrm>
            <a:off x="1219203" y="2076507"/>
            <a:ext cx="15260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000" dirty="0"/>
              <a:t>PTI</a:t>
            </a:r>
          </a:p>
        </p:txBody>
      </p:sp>
    </p:spTree>
    <p:extLst>
      <p:ext uri="{BB962C8B-B14F-4D97-AF65-F5344CB8AC3E}">
        <p14:creationId xmlns:p14="http://schemas.microsoft.com/office/powerpoint/2010/main" val="32126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380302F1-9B9E-4B4B-BE40-84C39903F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326"/>
          <a:stretch/>
        </p:blipFill>
        <p:spPr>
          <a:xfrm>
            <a:off x="639885" y="783107"/>
            <a:ext cx="8288124" cy="345155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5821F63-9628-564C-830C-F2AE6154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78" y="63710"/>
            <a:ext cx="7200900" cy="555871"/>
          </a:xfrm>
        </p:spPr>
        <p:txBody>
          <a:bodyPr>
            <a:normAutofit fontScale="90000"/>
          </a:bodyPr>
          <a:lstStyle/>
          <a:p>
            <a:r>
              <a:rPr lang="fr-FR" dirty="0"/>
              <a:t>Évolution du PTI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3BEDFF-5472-814F-91AA-C3924588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1515-324B-474C-977A-34196C5CBE74}" type="datetime1">
              <a:rPr lang="fr-CA" smtClean="0"/>
              <a:t>2021-02-02</a:t>
            </a:fld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D325D6-0B9A-624A-987D-CC990303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16</a:t>
            </a:fld>
            <a:endParaRPr lang="fr-CA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576B465-33F3-2341-9CCE-0868627E692B}"/>
              </a:ext>
            </a:extLst>
          </p:cNvPr>
          <p:cNvSpPr txBox="1">
            <a:spLocks/>
          </p:cNvSpPr>
          <p:nvPr/>
        </p:nvSpPr>
        <p:spPr>
          <a:xfrm>
            <a:off x="4679820" y="3276917"/>
            <a:ext cx="926501" cy="41053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900" dirty="0"/>
              <a:t>Pas $ pour les routes dans le dernier PTI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306656E-3D2C-804E-A974-09AA486151EE}"/>
              </a:ext>
            </a:extLst>
          </p:cNvPr>
          <p:cNvSpPr txBox="1"/>
          <p:nvPr/>
        </p:nvSpPr>
        <p:spPr>
          <a:xfrm>
            <a:off x="627758" y="4779742"/>
            <a:ext cx="3025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fr-FR" sz="1600" u="sng" dirty="0"/>
              <a:t>2021</a:t>
            </a:r>
          </a:p>
          <a:p>
            <a:pPr marL="285744" indent="-28574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600" dirty="0"/>
              <a:t>Routes 8,6M$</a:t>
            </a:r>
          </a:p>
          <a:p>
            <a:pPr marL="285744" indent="-28574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600" dirty="0"/>
              <a:t>Église St-Michel 400K$</a:t>
            </a:r>
          </a:p>
          <a:p>
            <a:pPr marL="285744" indent="-28574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600" dirty="0"/>
              <a:t>Caserne St-Michel 300K$</a:t>
            </a:r>
          </a:p>
          <a:p>
            <a:pPr marL="285744" indent="-28574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600" dirty="0"/>
              <a:t>Internet au besoin 50K$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D4A39D-4FFD-9940-A343-33D42901ECE7}"/>
              </a:ext>
            </a:extLst>
          </p:cNvPr>
          <p:cNvSpPr txBox="1"/>
          <p:nvPr/>
        </p:nvSpPr>
        <p:spPr>
          <a:xfrm>
            <a:off x="3483633" y="4779742"/>
            <a:ext cx="2932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fr-FR" sz="1600" u="sng" dirty="0"/>
              <a:t>2022</a:t>
            </a:r>
          </a:p>
          <a:p>
            <a:pPr marL="285744" indent="-28574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600" dirty="0"/>
              <a:t>Routes 2,5M$</a:t>
            </a:r>
          </a:p>
          <a:p>
            <a:pPr marL="285744" indent="-28574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600" dirty="0"/>
              <a:t>Église St-Michel 400K$</a:t>
            </a:r>
          </a:p>
          <a:p>
            <a:pPr marL="285744" indent="-28574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600" dirty="0"/>
              <a:t>Rétro-caveuse 200K$</a:t>
            </a:r>
          </a:p>
          <a:p>
            <a:pPr marL="285744" indent="-28574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600" dirty="0"/>
              <a:t>Réservoir d’eau 87$K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8B0E5B-662F-194E-98DA-0C6E55371EE8}"/>
              </a:ext>
            </a:extLst>
          </p:cNvPr>
          <p:cNvSpPr txBox="1"/>
          <p:nvPr/>
        </p:nvSpPr>
        <p:spPr>
          <a:xfrm>
            <a:off x="6419693" y="4779739"/>
            <a:ext cx="2679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fr-FR" sz="1600" u="sng" dirty="0"/>
              <a:t>2023</a:t>
            </a:r>
          </a:p>
          <a:p>
            <a:pPr marL="285744" indent="-28574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600" dirty="0"/>
              <a:t>Routes 130K$</a:t>
            </a:r>
          </a:p>
          <a:p>
            <a:pPr marL="285744" indent="-28574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600" dirty="0"/>
              <a:t>Église St-Michel 400K$</a:t>
            </a:r>
          </a:p>
          <a:p>
            <a:pPr marL="285744" indent="-28574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600" dirty="0"/>
              <a:t>Fissures préau 30K$</a:t>
            </a:r>
          </a:p>
          <a:p>
            <a:pPr marL="285744" indent="-28574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600" dirty="0"/>
              <a:t>Borne sèche 30K$</a:t>
            </a:r>
          </a:p>
          <a:p>
            <a:pPr marL="285744" indent="-285744">
              <a:buClr>
                <a:schemeClr val="tx2"/>
              </a:buClr>
              <a:buFont typeface="Wingdings" pitchFamily="2" charset="2"/>
              <a:buChar char="§"/>
            </a:pPr>
            <a:endParaRPr lang="fr-FR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4A38D8-6485-F14E-88A8-92566E1FDACC}"/>
              </a:ext>
            </a:extLst>
          </p:cNvPr>
          <p:cNvSpPr/>
          <p:nvPr/>
        </p:nvSpPr>
        <p:spPr>
          <a:xfrm>
            <a:off x="2712740" y="2723267"/>
            <a:ext cx="831984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fr-FR" sz="900" dirty="0"/>
              <a:t>Prévu : Rte Principale </a:t>
            </a:r>
          </a:p>
          <a:p>
            <a:pPr>
              <a:buClr>
                <a:schemeClr val="tx2"/>
              </a:buClr>
            </a:pPr>
            <a:r>
              <a:rPr lang="fr-FR" sz="900" dirty="0"/>
              <a:t>(1,7M$)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A9D96D-67B6-1D4E-8AAD-C69DB77453E4}"/>
              </a:ext>
            </a:extLst>
          </p:cNvPr>
          <p:cNvSpPr/>
          <p:nvPr/>
        </p:nvSpPr>
        <p:spPr>
          <a:xfrm>
            <a:off x="3489430" y="2731975"/>
            <a:ext cx="1449831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fr-FR" sz="900" dirty="0"/>
              <a:t>Prévu : Ch. </a:t>
            </a:r>
            <a:r>
              <a:rPr lang="fr-FR" sz="900" dirty="0" err="1"/>
              <a:t>Millette</a:t>
            </a:r>
            <a:r>
              <a:rPr lang="fr-FR" sz="900" dirty="0"/>
              <a:t> (845K$), pas fait ; début des 4 autres routes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02BC95-5B6F-E249-9664-73049DC8DFAE}"/>
              </a:ext>
            </a:extLst>
          </p:cNvPr>
          <p:cNvSpPr/>
          <p:nvPr/>
        </p:nvSpPr>
        <p:spPr>
          <a:xfrm>
            <a:off x="6746618" y="1224619"/>
            <a:ext cx="157243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Clr>
                <a:schemeClr val="tx2"/>
              </a:buClr>
            </a:pPr>
            <a:r>
              <a:rPr lang="fr-FR" sz="1400" b="1" dirty="0"/>
              <a:t>Retard à rattraper dans ce PTI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EE6858-D6D6-F84F-8DDB-896D5653D8D6}"/>
              </a:ext>
            </a:extLst>
          </p:cNvPr>
          <p:cNvSpPr/>
          <p:nvPr/>
        </p:nvSpPr>
        <p:spPr>
          <a:xfrm>
            <a:off x="5712559" y="695751"/>
            <a:ext cx="3210789" cy="3621416"/>
          </a:xfrm>
          <a:prstGeom prst="rect">
            <a:avLst/>
          </a:prstGeom>
          <a:noFill/>
          <a:ln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C60B1A-3950-A746-998C-A27150C3F190}"/>
              </a:ext>
            </a:extLst>
          </p:cNvPr>
          <p:cNvSpPr/>
          <p:nvPr/>
        </p:nvSpPr>
        <p:spPr>
          <a:xfrm>
            <a:off x="6519023" y="1864700"/>
            <a:ext cx="2027619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Clr>
                <a:schemeClr val="tx2"/>
              </a:buClr>
            </a:pPr>
            <a:r>
              <a:rPr lang="fr-FR" sz="1100" dirty="0"/>
              <a:t>(Plusieurs travaux sont conditionnels à l’obtention </a:t>
            </a:r>
          </a:p>
          <a:p>
            <a:pPr algn="ctr">
              <a:buClr>
                <a:schemeClr val="tx2"/>
              </a:buClr>
            </a:pPr>
            <a:r>
              <a:rPr lang="fr-FR" sz="1100" dirty="0"/>
              <a:t>de subventions)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5FFD7F4-732F-CA45-9477-8E7523C2F555}"/>
              </a:ext>
            </a:extLst>
          </p:cNvPr>
          <p:cNvSpPr txBox="1"/>
          <p:nvPr/>
        </p:nvSpPr>
        <p:spPr>
          <a:xfrm>
            <a:off x="594917" y="4369634"/>
            <a:ext cx="584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Investissements majeurs prévus dans le nouveau PTI :</a:t>
            </a:r>
          </a:p>
        </p:txBody>
      </p:sp>
    </p:spTree>
    <p:extLst>
      <p:ext uri="{BB962C8B-B14F-4D97-AF65-F5344CB8AC3E}">
        <p14:creationId xmlns:p14="http://schemas.microsoft.com/office/powerpoint/2010/main" val="72998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BABB47-20FA-C647-A5C6-16FD66095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31" y="273574"/>
            <a:ext cx="8393428" cy="805721"/>
          </a:xfrm>
        </p:spPr>
        <p:txBody>
          <a:bodyPr>
            <a:normAutofit/>
          </a:bodyPr>
          <a:lstStyle/>
          <a:p>
            <a:r>
              <a:rPr lang="fr-FR" sz="4000" dirty="0"/>
              <a:t>Travaux routiers prévus pour 2021-2023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6A5041-6357-1A4C-8719-D7BE4CC1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1515-324B-474C-977A-34196C5CBE74}" type="datetime1">
              <a:rPr lang="fr-CA" smtClean="0"/>
              <a:t>2021-02-02</a:t>
            </a:fld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CE0DBB-E833-6F4A-8454-F14D9704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17</a:t>
            </a:fld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20519A-80D7-7A4B-9A9B-24A25D375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42" y="1550591"/>
            <a:ext cx="7883764" cy="23965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2129CD-5C97-A048-AEBA-3E550DD84B51}"/>
              </a:ext>
            </a:extLst>
          </p:cNvPr>
          <p:cNvSpPr/>
          <p:nvPr/>
        </p:nvSpPr>
        <p:spPr>
          <a:xfrm>
            <a:off x="807181" y="4482012"/>
            <a:ext cx="41291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fr-FR" sz="1100" b="1" dirty="0"/>
              <a:t>Note 1 </a:t>
            </a:r>
            <a:r>
              <a:rPr lang="fr-FR" sz="1100" dirty="0"/>
              <a:t>: Conditionnel à l’obtention de subventions</a:t>
            </a:r>
          </a:p>
        </p:txBody>
      </p:sp>
    </p:spTree>
    <p:extLst>
      <p:ext uri="{BB962C8B-B14F-4D97-AF65-F5344CB8AC3E}">
        <p14:creationId xmlns:p14="http://schemas.microsoft.com/office/powerpoint/2010/main" val="566624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F01D8D-F761-FD49-AF12-C1E403B8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77" y="236095"/>
            <a:ext cx="8085320" cy="541416"/>
          </a:xfrm>
        </p:spPr>
        <p:txBody>
          <a:bodyPr>
            <a:normAutofit/>
          </a:bodyPr>
          <a:lstStyle/>
          <a:p>
            <a:r>
              <a:rPr lang="fr-FR" sz="3200" b="1" dirty="0"/>
              <a:t>Financement des travaux prévus en 2021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3271FF-E498-C346-8DA6-769EAFE52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1515-324B-474C-977A-34196C5CBE74}" type="datetime1">
              <a:rPr lang="fr-CA" smtClean="0"/>
              <a:t>2021-02-02</a:t>
            </a:fld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51B34F-2D9B-3F47-9182-D01EDF54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18</a:t>
            </a:fld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37CDDF-550C-224B-9DFF-AF4E1A21F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0"/>
          <a:stretch/>
        </p:blipFill>
        <p:spPr>
          <a:xfrm>
            <a:off x="1128369" y="1105219"/>
            <a:ext cx="6625665" cy="17000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1FC094-8A4E-0146-B436-7814F0BCAB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53"/>
          <a:stretch/>
        </p:blipFill>
        <p:spPr>
          <a:xfrm>
            <a:off x="1579430" y="3129174"/>
            <a:ext cx="6224985" cy="33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35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48FE03-EEF4-4683-AE15-F8DCAA7F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C15-BF0B-4ADB-A073-91F827ADB83F}" type="datetime1">
              <a:rPr lang="fr-CA" smtClean="0"/>
              <a:t>2021-02-02</a:t>
            </a:fld>
            <a:endParaRPr lang="fr-CA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A1E414-7562-4269-9BF7-2245137D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19</a:t>
            </a:fld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5AB93A-26EF-4FFD-8A0D-737FB36293A1}"/>
              </a:ext>
            </a:extLst>
          </p:cNvPr>
          <p:cNvSpPr txBox="1"/>
          <p:nvPr/>
        </p:nvSpPr>
        <p:spPr>
          <a:xfrm>
            <a:off x="609600" y="533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Programme triennal d’immobilisations</a:t>
            </a:r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44F5542B-A249-4395-980C-DBF7DA30F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704537"/>
              </p:ext>
            </p:extLst>
          </p:nvPr>
        </p:nvGraphicFramePr>
        <p:xfrm>
          <a:off x="1600200" y="1676400"/>
          <a:ext cx="6100762" cy="3925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343415" imgH="3438525" progId="Excel.Sheet.12">
                  <p:embed/>
                </p:oleObj>
              </mc:Choice>
              <mc:Fallback>
                <p:oleObj name="Worksheet" r:id="rId2" imgW="5343415" imgH="3438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0200" y="1676400"/>
                        <a:ext cx="6100762" cy="3925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297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57200" y="228603"/>
            <a:ext cx="83058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4400" dirty="0"/>
              <a:t>TAXES ET COMPENSATIONS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455BA-A71E-4182-ADAD-0C0B7C4BE309}" type="datetime1">
              <a:rPr lang="fr-CA" smtClean="0"/>
              <a:t>2021-02-02</a:t>
            </a:fld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2</a:t>
            </a:fld>
            <a:endParaRPr lang="fr-CA"/>
          </a:p>
        </p:txBody>
      </p:sp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085E8E83-F0CE-4EBD-A154-0A2CF9F6D0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51372" r="32500" b="12959"/>
          <a:stretch/>
        </p:blipFill>
        <p:spPr>
          <a:xfrm>
            <a:off x="1863970" y="2362200"/>
            <a:ext cx="541606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48FE03-EEF4-4683-AE15-F8DCAA7F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C15-BF0B-4ADB-A073-91F827ADB83F}" type="datetime1">
              <a:rPr lang="fr-CA" smtClean="0"/>
              <a:t>2021-02-02</a:t>
            </a:fld>
            <a:endParaRPr lang="fr-CA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A1E414-7562-4269-9BF7-2245137D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20</a:t>
            </a:fld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5AB93A-26EF-4FFD-8A0D-737FB36293A1}"/>
              </a:ext>
            </a:extLst>
          </p:cNvPr>
          <p:cNvSpPr txBox="1"/>
          <p:nvPr/>
        </p:nvSpPr>
        <p:spPr>
          <a:xfrm>
            <a:off x="609600" y="533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Programme triennal d’immobilisations</a:t>
            </a:r>
          </a:p>
        </p:txBody>
      </p:sp>
      <p:pic>
        <p:nvPicPr>
          <p:cNvPr id="10" name="Image 9" descr="Une image contenant table&#10;&#10;Description générée automatiquement">
            <a:extLst>
              <a:ext uri="{FF2B5EF4-FFF2-40B4-BE49-F238E27FC236}">
                <a16:creationId xmlns:a16="http://schemas.microsoft.com/office/drawing/2014/main" id="{3A27452E-0A87-448F-9236-9482BB005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563" r="55834" b="40396"/>
          <a:stretch/>
        </p:blipFill>
        <p:spPr>
          <a:xfrm>
            <a:off x="1257300" y="1886078"/>
            <a:ext cx="6781800" cy="35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06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48FE03-EEF4-4683-AE15-F8DCAA7F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BC15-BF0B-4ADB-A073-91F827ADB83F}" type="datetime1">
              <a:rPr lang="fr-CA" smtClean="0"/>
              <a:t>2021-02-02</a:t>
            </a:fld>
            <a:endParaRPr lang="fr-CA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A1E414-7562-4269-9BF7-2245137D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21</a:t>
            </a:fld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B5AB93A-26EF-4FFD-8A0D-737FB36293A1}"/>
              </a:ext>
            </a:extLst>
          </p:cNvPr>
          <p:cNvSpPr txBox="1"/>
          <p:nvPr/>
        </p:nvSpPr>
        <p:spPr>
          <a:xfrm>
            <a:off x="609600" y="533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Programme triennal d’immobilisations</a:t>
            </a:r>
          </a:p>
        </p:txBody>
      </p:sp>
      <p:pic>
        <p:nvPicPr>
          <p:cNvPr id="8" name="Image 7" descr="Une image contenant table&#10;&#10;Description générée automatiquement">
            <a:extLst>
              <a:ext uri="{FF2B5EF4-FFF2-40B4-BE49-F238E27FC236}">
                <a16:creationId xmlns:a16="http://schemas.microsoft.com/office/drawing/2014/main" id="{9503647D-A996-468C-A63A-C635FAF303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2563" r="55834" b="43140"/>
          <a:stretch/>
        </p:blipFill>
        <p:spPr>
          <a:xfrm>
            <a:off x="838200" y="1752600"/>
            <a:ext cx="7467600" cy="366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89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4603" y="1447804"/>
            <a:ext cx="7010400" cy="860425"/>
          </a:xfrm>
          <a:noFill/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CA" sz="2000" dirty="0"/>
              <a:t>SOMMAIRE DU PROGRAMME TRIENNAL D’IMMOBILISATIONS</a:t>
            </a:r>
            <a:br>
              <a:rPr lang="fr-CA" sz="2000" dirty="0"/>
            </a:br>
            <a:r>
              <a:rPr lang="fr-CA" sz="2000" dirty="0"/>
              <a:t>ANNÉES 2021, 2022 ET 2023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7E91-0E56-414A-97E1-8D3C2012E87D}" type="datetime1">
              <a:rPr lang="fr-CA" smtClean="0"/>
              <a:t>2021-02-02</a:t>
            </a:fld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22</a:t>
            </a:fld>
            <a:endParaRPr lang="fr-CA"/>
          </a:p>
        </p:txBody>
      </p:sp>
      <p:pic>
        <p:nvPicPr>
          <p:cNvPr id="6" name="Image 5" descr="Une image contenant table&#10;&#10;Description générée automatiquement">
            <a:extLst>
              <a:ext uri="{FF2B5EF4-FFF2-40B4-BE49-F238E27FC236}">
                <a16:creationId xmlns:a16="http://schemas.microsoft.com/office/drawing/2014/main" id="{702FD6EE-D67C-4C13-9C7C-40BE37376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39025" r="32499" b="43141"/>
          <a:stretch/>
        </p:blipFill>
        <p:spPr>
          <a:xfrm>
            <a:off x="685801" y="2576232"/>
            <a:ext cx="7328564" cy="161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6800" y="1098628"/>
            <a:ext cx="7010400" cy="860425"/>
          </a:xfrm>
          <a:noFill/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CA" sz="2000" dirty="0"/>
              <a:t>PTI – 2021 – SOURCES DE FINANCEMENT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7E91-0E56-414A-97E1-8D3C2012E87D}" type="datetime1">
              <a:rPr lang="fr-CA" smtClean="0"/>
              <a:t>2021-02-02</a:t>
            </a:fld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23</a:t>
            </a:fld>
            <a:endParaRPr lang="fr-CA"/>
          </a:p>
        </p:txBody>
      </p:sp>
      <p:pic>
        <p:nvPicPr>
          <p:cNvPr id="11" name="Image 10" descr="Une image contenant table&#10;&#10;Description générée automatiquement">
            <a:extLst>
              <a:ext uri="{FF2B5EF4-FFF2-40B4-BE49-F238E27FC236}">
                <a16:creationId xmlns:a16="http://schemas.microsoft.com/office/drawing/2014/main" id="{44781D4C-F1BB-4CD1-A5AC-58EC62FFAD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55487" r="51666" b="19819"/>
          <a:stretch/>
        </p:blipFill>
        <p:spPr>
          <a:xfrm>
            <a:off x="1430872" y="2362201"/>
            <a:ext cx="5503331" cy="186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2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DB6756-2E87-904C-876C-52CECA7B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83" y="281188"/>
            <a:ext cx="7200900" cy="648325"/>
          </a:xfrm>
        </p:spPr>
        <p:txBody>
          <a:bodyPr>
            <a:normAutofit fontScale="90000"/>
          </a:bodyPr>
          <a:lstStyle/>
          <a:p>
            <a:r>
              <a:rPr lang="fr-FR" dirty="0"/>
              <a:t>Évolution des budgets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C1F385-6C25-2543-8BF7-31A0C2440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1515-324B-474C-977A-34196C5CBE74}" type="datetime1">
              <a:rPr lang="fr-CA" smtClean="0"/>
              <a:t>2021-02-02</a:t>
            </a:fld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9E7BCD-1F08-C849-8810-97F20B6A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3</a:t>
            </a:fld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64C13A9-7223-9F46-8F71-F707777A84BE}"/>
              </a:ext>
            </a:extLst>
          </p:cNvPr>
          <p:cNvSpPr txBox="1"/>
          <p:nvPr/>
        </p:nvSpPr>
        <p:spPr>
          <a:xfrm>
            <a:off x="635150" y="4358800"/>
            <a:ext cx="787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Clr>
                <a:schemeClr val="tx2"/>
              </a:buClr>
              <a:buFont typeface="Wingdings" pitchFamily="2" charset="2"/>
              <a:buChar char="§"/>
            </a:pPr>
            <a:r>
              <a:rPr lang="fr-FR" dirty="0"/>
              <a:t>Pratiquement même niveau de revenu que 2017 (+88K$)</a:t>
            </a:r>
          </a:p>
          <a:p>
            <a:pPr marL="285744" indent="-285744">
              <a:buClr>
                <a:schemeClr val="tx2"/>
              </a:buClr>
              <a:buFont typeface="Wingdings" pitchFamily="2" charset="2"/>
              <a:buChar char="§"/>
            </a:pPr>
            <a:r>
              <a:rPr lang="fr-FR" dirty="0"/>
              <a:t>Des allocations très différentes en 2021 reflétant les décisions du conseil…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3227407-FFAE-904A-901E-D149706B0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84" y="1297023"/>
            <a:ext cx="8244715" cy="268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23163" y="2554697"/>
            <a:ext cx="3886200" cy="2001435"/>
          </a:xfrm>
          <a:noFill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fr-CA" sz="7200" dirty="0"/>
              <a:t>BUDGET DÉTAILLÉ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76800" y="4873588"/>
            <a:ext cx="2667000" cy="533163"/>
          </a:xfrm>
        </p:spPr>
        <p:txBody>
          <a:bodyPr>
            <a:normAutofit/>
          </a:bodyPr>
          <a:lstStyle/>
          <a:p>
            <a:r>
              <a:rPr lang="fr-CA" dirty="0"/>
              <a:t>2021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00AA-38B4-479A-BE1B-DBE471B68DA8}" type="datetime1">
              <a:rPr lang="fr-CA" smtClean="0"/>
              <a:t>2021-02-02</a:t>
            </a:fld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4</a:t>
            </a:fld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803341-ABC7-4B7B-A745-2624ADBFA3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3" y="2563623"/>
            <a:ext cx="1317539" cy="147485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EFE208C-3BFE-4313-B2D5-1C21B5D9AA48}"/>
              </a:ext>
            </a:extLst>
          </p:cNvPr>
          <p:cNvSpPr txBox="1"/>
          <p:nvPr/>
        </p:nvSpPr>
        <p:spPr>
          <a:xfrm>
            <a:off x="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3" tooltip="http://www.tools4dev.org/resources/budget-template/"/>
              </a:rPr>
              <a:t>Cette photo</a:t>
            </a:r>
            <a:r>
              <a:rPr lang="fr-CA" sz="900"/>
              <a:t> par Auteur inconnu est soumis à la licence </a:t>
            </a:r>
            <a:r>
              <a:rPr lang="fr-CA" sz="900">
                <a:hlinkClick r:id="rId4" tooltip="https://creativecommons.org/licenses/by-sa/3.0/"/>
              </a:rPr>
              <a:t>CC BY-SA</a:t>
            </a:r>
            <a:endParaRPr lang="fr-CA" sz="900"/>
          </a:p>
        </p:txBody>
      </p:sp>
    </p:spTree>
    <p:extLst>
      <p:ext uri="{BB962C8B-B14F-4D97-AF65-F5344CB8AC3E}">
        <p14:creationId xmlns:p14="http://schemas.microsoft.com/office/powerpoint/2010/main" val="39131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5800" y="685800"/>
            <a:ext cx="76962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4000" dirty="0"/>
              <a:t>REVENUS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C8DB-B89C-4BF7-A844-1BCCF3126535}" type="datetime1">
              <a:rPr lang="fr-CA" smtClean="0"/>
              <a:t>2021-02-02</a:t>
            </a:fld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5</a:t>
            </a:fld>
            <a:endParaRPr lang="fr-CA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53B38AB9-0BEC-4B26-A31B-F75D0CCB32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706693"/>
              </p:ext>
            </p:extLst>
          </p:nvPr>
        </p:nvGraphicFramePr>
        <p:xfrm>
          <a:off x="1718167" y="2133600"/>
          <a:ext cx="583679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238721" imgH="2324100" progId="Excel.Sheet.12">
                  <p:embed/>
                </p:oleObj>
              </mc:Choice>
              <mc:Fallback>
                <p:oleObj name="Worksheet" r:id="rId3" imgW="4238721" imgH="2324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8167" y="2133600"/>
                        <a:ext cx="5836795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93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098D3-23FA-614C-8486-5668EB60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11" y="116176"/>
            <a:ext cx="7200900" cy="775741"/>
          </a:xfrm>
        </p:spPr>
        <p:txBody>
          <a:bodyPr/>
          <a:lstStyle/>
          <a:p>
            <a:r>
              <a:rPr lang="fr-FR" dirty="0"/>
              <a:t>Revenus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76A829-67CF-384B-B2BD-1B12F7A8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1515-324B-474C-977A-34196C5CBE74}" type="datetime1">
              <a:rPr lang="fr-CA" smtClean="0"/>
              <a:t>2021-02-02</a:t>
            </a:fld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0B4A94-E40E-EF49-832F-A6C1A06F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6</a:t>
            </a:fld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C1C170-538F-054E-B671-6D69933C4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11"/>
          <a:stretch/>
        </p:blipFill>
        <p:spPr>
          <a:xfrm>
            <a:off x="706414" y="908538"/>
            <a:ext cx="5941727" cy="3325037"/>
          </a:xfrm>
          <a:prstGeom prst="rect">
            <a:avLst/>
          </a:prstGeom>
          <a:noFill/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6F8A1C8-BFD3-9B4A-8E8A-53AC79DD1053}"/>
              </a:ext>
            </a:extLst>
          </p:cNvPr>
          <p:cNvSpPr txBox="1">
            <a:spLocks/>
          </p:cNvSpPr>
          <p:nvPr/>
        </p:nvSpPr>
        <p:spPr>
          <a:xfrm>
            <a:off x="6648140" y="894422"/>
            <a:ext cx="2495861" cy="3546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800" dirty="0"/>
              <a:t>Revenus prévus au budget 2021 : 6.1M$</a:t>
            </a:r>
          </a:p>
          <a:p>
            <a:pPr marL="227008" indent="0">
              <a:buClr>
                <a:schemeClr val="tx2"/>
              </a:buClr>
              <a:buNone/>
            </a:pPr>
            <a:r>
              <a:rPr lang="fr-FR" sz="1400" dirty="0"/>
              <a:t>(depuis 2018, on a corrigé pour compter sur des augmentations plus réalistes)</a:t>
            </a:r>
          </a:p>
          <a:p>
            <a:pPr marL="228594" indent="-22859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1800" dirty="0"/>
              <a:t>Plus de revenus que prévu en 2019, notamment expliqué par les subventions liées aux inondations et les revenus de taxe de mutation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9296BCD-56AE-B047-BC96-217AFBB9EB71}"/>
              </a:ext>
            </a:extLst>
          </p:cNvPr>
          <p:cNvSpPr txBox="1">
            <a:spLocks/>
          </p:cNvSpPr>
          <p:nvPr/>
        </p:nvSpPr>
        <p:spPr>
          <a:xfrm>
            <a:off x="603476" y="4758258"/>
            <a:ext cx="8661371" cy="1360767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/>
              <a:t>2019 : importante augmentation des revenus réels par rapport à l’année précédente 2018 (+1.3M$) et par rapport au budget 2019 (+950K$)</a:t>
            </a:r>
          </a:p>
          <a:p>
            <a:pPr marL="579424" lvl="1" indent="-179384">
              <a:spcBef>
                <a:spcPts val="100"/>
              </a:spcBef>
            </a:pPr>
            <a:r>
              <a:rPr lang="fr-FR" sz="1200" i="0" dirty="0"/>
              <a:t>Inondations : +580K$</a:t>
            </a:r>
          </a:p>
          <a:p>
            <a:pPr marL="579424" lvl="1" indent="-179384">
              <a:spcBef>
                <a:spcPts val="100"/>
              </a:spcBef>
            </a:pPr>
            <a:r>
              <a:rPr lang="fr-FR" sz="1200" i="0" dirty="0"/>
              <a:t>Année record mutation : +250K$</a:t>
            </a:r>
          </a:p>
          <a:p>
            <a:pPr marL="579424" lvl="1" indent="-179384">
              <a:spcBef>
                <a:spcPts val="100"/>
              </a:spcBef>
            </a:pPr>
            <a:r>
              <a:rPr lang="fr-FR" sz="1200" i="0" dirty="0"/>
              <a:t>Transfert provincial entretien routes : +100K</a:t>
            </a:r>
          </a:p>
          <a:p>
            <a:pPr marL="579424" lvl="1" indent="-179384">
              <a:spcBef>
                <a:spcPts val="100"/>
              </a:spcBef>
            </a:pPr>
            <a:r>
              <a:rPr lang="fr-FR" sz="1200" i="0" dirty="0"/>
              <a:t>Surtaxe terrains vacants : +110K$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3819122-2781-8649-BEC6-BFF3EDB53FD5}"/>
              </a:ext>
            </a:extLst>
          </p:cNvPr>
          <p:cNvSpPr txBox="1">
            <a:spLocks/>
          </p:cNvSpPr>
          <p:nvPr/>
        </p:nvSpPr>
        <p:spPr>
          <a:xfrm>
            <a:off x="4084074" y="5191910"/>
            <a:ext cx="3240591" cy="964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9424" lvl="1" indent="-179384">
              <a:spcBef>
                <a:spcPts val="100"/>
              </a:spcBef>
              <a:spcAft>
                <a:spcPts val="200"/>
              </a:spcAft>
            </a:pPr>
            <a:r>
              <a:rPr lang="fr-FR" sz="1200" dirty="0"/>
              <a:t>Taxe foncière : +100K$</a:t>
            </a:r>
          </a:p>
          <a:p>
            <a:pPr marL="579424" lvl="1" indent="-179384">
              <a:spcBef>
                <a:spcPts val="100"/>
              </a:spcBef>
              <a:spcAft>
                <a:spcPts val="200"/>
              </a:spcAft>
            </a:pPr>
            <a:r>
              <a:rPr lang="fr-FR" sz="1200" dirty="0"/>
              <a:t>Tarification annuelle de base : +60K</a:t>
            </a:r>
          </a:p>
          <a:p>
            <a:pPr marL="579424" lvl="1" indent="-179384">
              <a:spcBef>
                <a:spcPts val="100"/>
              </a:spcBef>
              <a:spcAft>
                <a:spcPts val="200"/>
              </a:spcAft>
            </a:pPr>
            <a:r>
              <a:rPr lang="fr-FR" sz="1200" dirty="0"/>
              <a:t>Subventions culture et loisirs : +52K</a:t>
            </a:r>
          </a:p>
          <a:p>
            <a:pPr marL="579424" lvl="1" indent="-179384">
              <a:spcBef>
                <a:spcPts val="100"/>
              </a:spcBef>
              <a:spcAft>
                <a:spcPts val="200"/>
              </a:spcAft>
            </a:pPr>
            <a:r>
              <a:rPr lang="fr-FR" sz="1200" dirty="0"/>
              <a:t>Entente 16-Iles incendies : +30K$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1340C0-5D5D-624A-8D68-E34FE380BE1D}"/>
              </a:ext>
            </a:extLst>
          </p:cNvPr>
          <p:cNvSpPr txBox="1"/>
          <p:nvPr/>
        </p:nvSpPr>
        <p:spPr>
          <a:xfrm>
            <a:off x="4084071" y="2720656"/>
            <a:ext cx="2425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(Ces montants n’incluent pas la TECQ)</a:t>
            </a:r>
          </a:p>
        </p:txBody>
      </p:sp>
    </p:spTree>
    <p:extLst>
      <p:ext uri="{BB962C8B-B14F-4D97-AF65-F5344CB8AC3E}">
        <p14:creationId xmlns:p14="http://schemas.microsoft.com/office/powerpoint/2010/main" val="4006531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5800" y="533404"/>
            <a:ext cx="78486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4400" dirty="0"/>
              <a:t>DÉPENSES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CC8A-D7E9-4DBB-9B52-DD46D1D2F94B}" type="datetime1">
              <a:rPr lang="fr-CA" smtClean="0"/>
              <a:t>2021-02-02</a:t>
            </a:fld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7</a:t>
            </a:fld>
            <a:endParaRPr lang="fr-CA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30745889-F30B-40AB-A777-7AAB50F96C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831584"/>
              </p:ext>
            </p:extLst>
          </p:nvPr>
        </p:nvGraphicFramePr>
        <p:xfrm>
          <a:off x="1900237" y="2090740"/>
          <a:ext cx="5033963" cy="338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019476" imgH="2705100" progId="Excel.Sheet.12">
                  <p:embed/>
                </p:oleObj>
              </mc:Choice>
              <mc:Fallback>
                <p:oleObj name="Worksheet" r:id="rId3" imgW="4019476" imgH="2705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0237" y="2090740"/>
                        <a:ext cx="5033963" cy="338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15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EE50AFEC-D154-5A4B-B7B5-E02380A8D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6" t="12836" r="20930"/>
          <a:stretch/>
        </p:blipFill>
        <p:spPr>
          <a:xfrm>
            <a:off x="681936" y="1559928"/>
            <a:ext cx="6907587" cy="333211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BDB6756-2E87-904C-876C-52CECA7B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99" y="281188"/>
            <a:ext cx="7200900" cy="648325"/>
          </a:xfrm>
        </p:spPr>
        <p:txBody>
          <a:bodyPr>
            <a:normAutofit fontScale="90000"/>
          </a:bodyPr>
          <a:lstStyle/>
          <a:p>
            <a:r>
              <a:rPr lang="fr-FR" dirty="0"/>
              <a:t>Évolution des dépenses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C1F385-6C25-2543-8BF7-31A0C2440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1515-324B-474C-977A-34196C5CBE74}" type="datetime1">
              <a:rPr lang="fr-CA" smtClean="0"/>
              <a:t>2021-02-02</a:t>
            </a:fld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9E7BCD-1F08-C849-8810-97F20B6A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8</a:t>
            </a:fld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9619646-62F3-2E42-BE81-A8EDCE5DA5D3}"/>
              </a:ext>
            </a:extLst>
          </p:cNvPr>
          <p:cNvSpPr txBox="1"/>
          <p:nvPr/>
        </p:nvSpPr>
        <p:spPr>
          <a:xfrm>
            <a:off x="7941268" y="4135491"/>
            <a:ext cx="11857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Diminutions</a:t>
            </a: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212FE5DC-E732-7F47-8594-4A8781154744}"/>
              </a:ext>
            </a:extLst>
          </p:cNvPr>
          <p:cNvSpPr/>
          <p:nvPr/>
        </p:nvSpPr>
        <p:spPr>
          <a:xfrm>
            <a:off x="7520293" y="4070325"/>
            <a:ext cx="402463" cy="419380"/>
          </a:xfrm>
          <a:prstGeom prst="rightBrac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13F8B4-3BE3-EE47-AFA6-29B1DEEB33C3}"/>
              </a:ext>
            </a:extLst>
          </p:cNvPr>
          <p:cNvSpPr txBox="1"/>
          <p:nvPr/>
        </p:nvSpPr>
        <p:spPr>
          <a:xfrm>
            <a:off x="7941268" y="3427771"/>
            <a:ext cx="1185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Légères augmentations</a:t>
            </a:r>
          </a:p>
        </p:txBody>
      </p:sp>
      <p:sp>
        <p:nvSpPr>
          <p:cNvPr id="12" name="Accolade fermante 11">
            <a:extLst>
              <a:ext uri="{FF2B5EF4-FFF2-40B4-BE49-F238E27FC236}">
                <a16:creationId xmlns:a16="http://schemas.microsoft.com/office/drawing/2014/main" id="{1A2D2559-B7E0-7749-A22E-E8A0C088992B}"/>
              </a:ext>
            </a:extLst>
          </p:cNvPr>
          <p:cNvSpPr/>
          <p:nvPr/>
        </p:nvSpPr>
        <p:spPr>
          <a:xfrm>
            <a:off x="7520293" y="3208509"/>
            <a:ext cx="402463" cy="842284"/>
          </a:xfrm>
          <a:prstGeom prst="rightBrac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16E3415-245C-BA49-BE97-EED8D8A9ABE0}"/>
              </a:ext>
            </a:extLst>
          </p:cNvPr>
          <p:cNvSpPr txBox="1"/>
          <p:nvPr/>
        </p:nvSpPr>
        <p:spPr>
          <a:xfrm>
            <a:off x="7941268" y="2283472"/>
            <a:ext cx="1185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Plus importantes augmentations</a:t>
            </a:r>
          </a:p>
        </p:txBody>
      </p:sp>
      <p:sp>
        <p:nvSpPr>
          <p:cNvPr id="14" name="Accolade fermante 13">
            <a:extLst>
              <a:ext uri="{FF2B5EF4-FFF2-40B4-BE49-F238E27FC236}">
                <a16:creationId xmlns:a16="http://schemas.microsoft.com/office/drawing/2014/main" id="{B97615D9-66E1-F44B-826C-563C78A49772}"/>
              </a:ext>
            </a:extLst>
          </p:cNvPr>
          <p:cNvSpPr/>
          <p:nvPr/>
        </p:nvSpPr>
        <p:spPr>
          <a:xfrm>
            <a:off x="7520293" y="1831424"/>
            <a:ext cx="402463" cy="1341544"/>
          </a:xfrm>
          <a:prstGeom prst="rightBrac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CF88A30-5B14-CE49-B103-08893ED05A82}"/>
              </a:ext>
            </a:extLst>
          </p:cNvPr>
          <p:cNvSpPr txBox="1"/>
          <p:nvPr/>
        </p:nvSpPr>
        <p:spPr>
          <a:xfrm>
            <a:off x="7721260" y="1084440"/>
            <a:ext cx="140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Évolutions</a:t>
            </a:r>
          </a:p>
          <a:p>
            <a:pPr algn="ctr"/>
            <a:r>
              <a:rPr lang="fr-FR" sz="1200" dirty="0"/>
              <a:t>2021 et 2017</a:t>
            </a:r>
          </a:p>
        </p:txBody>
      </p:sp>
    </p:spTree>
    <p:extLst>
      <p:ext uri="{BB962C8B-B14F-4D97-AF65-F5344CB8AC3E}">
        <p14:creationId xmlns:p14="http://schemas.microsoft.com/office/powerpoint/2010/main" val="1597165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E9292-887C-9B4B-A846-31D8517D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78" y="198623"/>
            <a:ext cx="7200900" cy="708285"/>
          </a:xfrm>
        </p:spPr>
        <p:txBody>
          <a:bodyPr>
            <a:normAutofit fontScale="90000"/>
          </a:bodyPr>
          <a:lstStyle/>
          <a:p>
            <a:r>
              <a:rPr lang="fr-FR" dirty="0"/>
              <a:t>Évolution des salaires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0B2E85-FBDA-314C-B596-A7399BFF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1515-324B-474C-977A-34196C5CBE74}" type="datetime1">
              <a:rPr lang="fr-CA" smtClean="0"/>
              <a:t>2021-02-02</a:t>
            </a:fld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C843C4-57EE-5645-8756-E915C7D5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8E2C-B63D-49C9-AA1D-05A72D6BF208}" type="slidenum">
              <a:rPr lang="fr-CA" smtClean="0"/>
              <a:t>9</a:t>
            </a:fld>
            <a:endParaRPr lang="fr-CA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780CFB5-1692-DE4C-BF44-AAADEEFABAFB}"/>
              </a:ext>
            </a:extLst>
          </p:cNvPr>
          <p:cNvSpPr txBox="1">
            <a:spLocks/>
          </p:cNvSpPr>
          <p:nvPr/>
        </p:nvSpPr>
        <p:spPr>
          <a:xfrm>
            <a:off x="6721027" y="1102843"/>
            <a:ext cx="2479511" cy="3137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2000" dirty="0"/>
              <a:t>Masse salariale stable depuis 2019</a:t>
            </a:r>
          </a:p>
          <a:p>
            <a:pPr marL="228594" indent="-228594"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2000" dirty="0"/>
              <a:t>Dépense réelle toujours sous le budget </a:t>
            </a:r>
          </a:p>
          <a:p>
            <a:pPr marL="227008" indent="0">
              <a:spcBef>
                <a:spcPts val="100"/>
              </a:spcBef>
              <a:buClr>
                <a:schemeClr val="tx2"/>
              </a:buClr>
              <a:buNone/>
            </a:pPr>
            <a:r>
              <a:rPr lang="fr-FR" sz="1600" dirty="0"/>
              <a:t>(écart annuel moyen de 300K$, expliqué par des postes non-comblés)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4EAF21-EDBA-9B4D-84C0-58BC48F4E9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51"/>
          <a:stretch/>
        </p:blipFill>
        <p:spPr>
          <a:xfrm>
            <a:off x="653135" y="929393"/>
            <a:ext cx="6051988" cy="3364547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86CADB7-D4A2-CF43-95B5-E45DE1FDC812}"/>
              </a:ext>
            </a:extLst>
          </p:cNvPr>
          <p:cNvSpPr txBox="1">
            <a:spLocks/>
          </p:cNvSpPr>
          <p:nvPr/>
        </p:nvSpPr>
        <p:spPr>
          <a:xfrm>
            <a:off x="584137" y="4590430"/>
            <a:ext cx="8661371" cy="1675463"/>
          </a:xfrm>
          <a:prstGeom prst="rect">
            <a:avLst/>
          </a:prstGeom>
        </p:spPr>
        <p:txBody>
          <a:bodyPr>
            <a:no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/>
              <a:t>2019 : importante augmentation des salaires (+210K)</a:t>
            </a:r>
          </a:p>
          <a:p>
            <a:pPr marL="579424" lvl="1" indent="-179384"/>
            <a:r>
              <a:rPr lang="fr-FR" sz="1200" i="0" dirty="0"/>
              <a:t>Voirie : Ajout d'un journalier permanant</a:t>
            </a:r>
          </a:p>
          <a:p>
            <a:pPr marL="579424" lvl="1" indent="-179384"/>
            <a:r>
              <a:rPr lang="fr-FR" sz="1200" i="0" dirty="0"/>
              <a:t>Urbanisme / environnement : Ajout d’un poste d’adjointe à l'urbanisme et environnement suite à l’abolition de poste de directeur de l’environnement en 2018</a:t>
            </a:r>
          </a:p>
          <a:p>
            <a:pPr marL="579424" lvl="1" indent="-179384"/>
            <a:r>
              <a:rPr lang="fr-FR" sz="1200" i="0" dirty="0"/>
              <a:t>Sécurité publique : Ajout d’un poste d’adjoint et d'un TPI (à 1 journée / semaine)</a:t>
            </a:r>
          </a:p>
          <a:p>
            <a:pPr marL="579424" lvl="1" indent="-179384"/>
            <a:r>
              <a:rPr lang="fr-FR" sz="1200" i="0" dirty="0"/>
              <a:t>Ajustement au régime RREM pour les élus </a:t>
            </a:r>
          </a:p>
        </p:txBody>
      </p:sp>
    </p:spTree>
    <p:extLst>
      <p:ext uri="{BB962C8B-B14F-4D97-AF65-F5344CB8AC3E}">
        <p14:creationId xmlns:p14="http://schemas.microsoft.com/office/powerpoint/2010/main" val="257941968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6346</TotalTime>
  <Words>839</Words>
  <Application>Microsoft Office PowerPoint</Application>
  <PresentationFormat>Affichage à l'écran (4:3)</PresentationFormat>
  <Paragraphs>147</Paragraphs>
  <Slides>23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Franklin Gothic Book</vt:lpstr>
      <vt:lpstr>Police système</vt:lpstr>
      <vt:lpstr>Wingdings</vt:lpstr>
      <vt:lpstr>Rétrospective</vt:lpstr>
      <vt:lpstr>Worksheet</vt:lpstr>
      <vt:lpstr>PRÉSENTATION BUDGET 2021</vt:lpstr>
      <vt:lpstr>Présentation PowerPoint</vt:lpstr>
      <vt:lpstr>Évolution des budgets</vt:lpstr>
      <vt:lpstr>BUDGET DÉTAILLÉ</vt:lpstr>
      <vt:lpstr>Présentation PowerPoint</vt:lpstr>
      <vt:lpstr>Revenus</vt:lpstr>
      <vt:lpstr>Présentation PowerPoint</vt:lpstr>
      <vt:lpstr>Évolution des dépenses</vt:lpstr>
      <vt:lpstr>Évolution des salaires</vt:lpstr>
      <vt:lpstr>Évolution des frais administration</vt:lpstr>
      <vt:lpstr>Sécurité publique</vt:lpstr>
      <vt:lpstr>Voirie</vt:lpstr>
      <vt:lpstr>Loisirs et culture</vt:lpstr>
      <vt:lpstr>Urbanisme et environnement</vt:lpstr>
      <vt:lpstr> 2021, 2022 &amp; 2023</vt:lpstr>
      <vt:lpstr>Évolution du PTI</vt:lpstr>
      <vt:lpstr>Travaux routiers prévus pour 2021-2023</vt:lpstr>
      <vt:lpstr>Financement des travaux prévus en 2021</vt:lpstr>
      <vt:lpstr>Présentation PowerPoint</vt:lpstr>
      <vt:lpstr>Présentation PowerPoint</vt:lpstr>
      <vt:lpstr>Présentation PowerPoint</vt:lpstr>
      <vt:lpstr>SOMMAIRE DU PROGRAMME TRIENNAL D’IMMOBILISATIONS ANNÉES 2021, 2022 ET 2023</vt:lpstr>
      <vt:lpstr>PTI – 2021 – SOURCES DE FINANCEMENT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2012</dc:title>
  <dc:creator>Marie-France Matteau</dc:creator>
  <cp:lastModifiedBy>Marie-France Matteau</cp:lastModifiedBy>
  <cp:revision>424</cp:revision>
  <cp:lastPrinted>2018-12-13T14:47:21Z</cp:lastPrinted>
  <dcterms:created xsi:type="dcterms:W3CDTF">2011-12-19T14:53:46Z</dcterms:created>
  <dcterms:modified xsi:type="dcterms:W3CDTF">2021-02-02T21:07:44Z</dcterms:modified>
</cp:coreProperties>
</file>